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hHktQBn2u8yLV1hugCP3fthigv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427" cy="513508"/>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2" y="0"/>
            <a:ext cx="3078427" cy="513508"/>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7" cy="513507"/>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489e9345fe_1_0:notes"/>
          <p:cNvSpPr txBox="1"/>
          <p:nvPr>
            <p:ph idx="1" type="body"/>
          </p:nvPr>
        </p:nvSpPr>
        <p:spPr>
          <a:xfrm>
            <a:off x="710407" y="4925407"/>
            <a:ext cx="5683200" cy="40299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86" name="Google Shape;86;g1489e9345fe_1_0:notes"/>
          <p:cNvSpPr/>
          <p:nvPr>
            <p:ph idx="2" type="sldImg"/>
          </p:nvPr>
        </p:nvSpPr>
        <p:spPr>
          <a:xfrm>
            <a:off x="1249363" y="1279525"/>
            <a:ext cx="4605300" cy="345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08" name="Google Shape;208;p10: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14" name="Google Shape;214;p11: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20" name="Google Shape;220;p12: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14" name="Google Shape;114;p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72" name="Google Shape;172;p5: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83" name="Google Shape;183;p6: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89" name="Google Shape;189;p7: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195" name="Google Shape;195;p8: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710407" y="4925407"/>
            <a:ext cx="5683250" cy="4029879"/>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01" name="Google Shape;201;p9:notes"/>
          <p:cNvSpPr/>
          <p:nvPr>
            <p:ph idx="2" type="sldImg"/>
          </p:nvPr>
        </p:nvSpPr>
        <p:spPr>
          <a:xfrm>
            <a:off x="1249363" y="1279525"/>
            <a:ext cx="46053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3887391" y="987426"/>
            <a:ext cx="4629150" cy="4873625"/>
          </a:xfrm>
          <a:prstGeom prst="rect">
            <a:avLst/>
          </a:prstGeom>
          <a:noFill/>
          <a:ln>
            <a:noFill/>
          </a:ln>
        </p:spPr>
      </p:sp>
      <p:sp>
        <p:nvSpPr>
          <p:cNvPr id="68" name="Google Shape;68;p2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s://protiming.fr/" TargetMode="Externa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g1489e9345fe_1_0"/>
          <p:cNvSpPr txBox="1"/>
          <p:nvPr/>
        </p:nvSpPr>
        <p:spPr>
          <a:xfrm>
            <a:off x="179237" y="1556792"/>
            <a:ext cx="8928900" cy="578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t/>
            </a:r>
            <a:endParaRPr b="0" i="0" sz="2400" u="none" cap="none" strike="noStrike">
              <a:solidFill>
                <a:schemeClr val="dk2"/>
              </a:solidFill>
              <a:latin typeface="Calibri"/>
              <a:ea typeface="Calibri"/>
              <a:cs typeface="Calibri"/>
              <a:sym typeface="Calibri"/>
            </a:endParaRPr>
          </a:p>
        </p:txBody>
      </p:sp>
      <p:sp>
        <p:nvSpPr>
          <p:cNvPr id="89" name="Google Shape;89;g1489e9345fe_1_0"/>
          <p:cNvSpPr/>
          <p:nvPr/>
        </p:nvSpPr>
        <p:spPr>
          <a:xfrm>
            <a:off x="395536" y="1522051"/>
            <a:ext cx="8928900" cy="424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Courrez et pédalez avec un vélo pour deux ! Une façon ludique de développer l’esprit d’équipe et de renforcer la cohésion</a:t>
            </a:r>
            <a:r>
              <a:rPr b="0" i="0" lang="fr-FR" sz="1800" u="none" cap="none" strike="noStrike">
                <a:solidFill>
                  <a:schemeClr val="lt1"/>
                </a:solidFill>
                <a:latin typeface="Calibri"/>
                <a:ea typeface="Calibri"/>
                <a:cs typeface="Calibri"/>
                <a:sym typeface="Calibri"/>
              </a:rPr>
              <a:t>.</a:t>
            </a:r>
            <a:r>
              <a:rPr b="1" i="0" lang="fr-FR" sz="1800" u="none" cap="none" strike="noStrike">
                <a:solidFill>
                  <a:schemeClr val="lt1"/>
                </a:solidFill>
                <a:latin typeface="Calibri"/>
                <a:ea typeface="Calibri"/>
                <a:cs typeface="Calibri"/>
                <a:sym typeface="Calibri"/>
              </a:rPr>
              <a:t> les deux partenaires s’échangent </a:t>
            </a:r>
            <a:br>
              <a:rPr b="1" i="0" lang="fr-FR" sz="1800" u="none" cap="none" strike="noStrike">
                <a:solidFill>
                  <a:schemeClr val="lt1"/>
                </a:solidFill>
                <a:latin typeface="Calibri"/>
                <a:ea typeface="Calibri"/>
                <a:cs typeface="Calibri"/>
                <a:sym typeface="Calibri"/>
              </a:rPr>
            </a:br>
            <a:r>
              <a:rPr b="1" i="0" lang="fr-FR" sz="1800" u="none" cap="none" strike="noStrike">
                <a:solidFill>
                  <a:schemeClr val="lt1"/>
                </a:solidFill>
                <a:latin typeface="Calibri"/>
                <a:ea typeface="Calibri"/>
                <a:cs typeface="Calibri"/>
                <a:sym typeface="Calibri"/>
              </a:rPr>
              <a:t>le vélo comme bon leur semble, le but étant de franchir la ligne d’arrivée ensemble. Une épreuve physique mais également tactique et stratégique.</a:t>
            </a:r>
            <a:br>
              <a:rPr b="1" i="0" lang="fr-FR" sz="1800" u="none" cap="none" strike="noStrike">
                <a:solidFill>
                  <a:schemeClr val="lt1"/>
                </a:solidFill>
                <a:latin typeface="Calibri"/>
                <a:ea typeface="Calibri"/>
                <a:cs typeface="Calibri"/>
                <a:sym typeface="Calibri"/>
              </a:rPr>
            </a:br>
            <a:br>
              <a:rPr b="1" i="0" lang="fr-FR" sz="1800" u="none" cap="none" strike="noStrike">
                <a:solidFill>
                  <a:schemeClr val="lt1"/>
                </a:solidFill>
                <a:latin typeface="Calibri"/>
                <a:ea typeface="Calibri"/>
                <a:cs typeface="Calibri"/>
                <a:sym typeface="Calibri"/>
              </a:rPr>
            </a:br>
            <a:r>
              <a:rPr b="1" i="0" lang="fr-FR" sz="1800" u="none" cap="none" strike="noStrike">
                <a:solidFill>
                  <a:schemeClr val="lt1"/>
                </a:solidFill>
                <a:latin typeface="Calibri"/>
                <a:ea typeface="Calibri"/>
                <a:cs typeface="Calibri"/>
                <a:sym typeface="Calibri"/>
              </a:rPr>
              <a:t>Nous Vous proposons des courses adaptées à toutes les catégories d'âge , </a:t>
            </a:r>
            <a:br>
              <a:rPr b="1" i="0" lang="fr-FR" sz="1800" u="none" cap="none" strike="noStrike">
                <a:solidFill>
                  <a:schemeClr val="lt1"/>
                </a:solidFill>
                <a:latin typeface="Calibri"/>
                <a:ea typeface="Calibri"/>
                <a:cs typeface="Calibri"/>
                <a:sym typeface="Calibri"/>
              </a:rPr>
            </a:br>
            <a:r>
              <a:rPr b="1" i="0" lang="fr-FR" sz="1800" u="none" cap="none" strike="noStrike">
                <a:solidFill>
                  <a:schemeClr val="lt1"/>
                </a:solidFill>
                <a:latin typeface="Calibri"/>
                <a:ea typeface="Calibri"/>
                <a:cs typeface="Calibri"/>
                <a:sym typeface="Calibri"/>
              </a:rPr>
              <a:t>du mini-poussin au master avec des distances allant de 1,5 km à 12 km.</a:t>
            </a:r>
            <a:br>
              <a:rPr b="1" i="0" lang="fr-FR" sz="1800" u="none" cap="none" strike="noStrike">
                <a:solidFill>
                  <a:schemeClr val="lt1"/>
                </a:solidFill>
                <a:latin typeface="Calibri"/>
                <a:ea typeface="Calibri"/>
                <a:cs typeface="Calibri"/>
                <a:sym typeface="Calibri"/>
              </a:rPr>
            </a:br>
            <a:br>
              <a:rPr b="1" i="0" lang="fr-FR" sz="1800" u="none" cap="none" strike="noStrike">
                <a:solidFill>
                  <a:schemeClr val="lt1"/>
                </a:solidFill>
                <a:latin typeface="Calibri"/>
                <a:ea typeface="Calibri"/>
                <a:cs typeface="Calibri"/>
                <a:sym typeface="Calibri"/>
              </a:rPr>
            </a:br>
            <a:r>
              <a:rPr b="1" i="0" lang="fr-FR" sz="1800" u="none" cap="none" strike="noStrike">
                <a:solidFill>
                  <a:schemeClr val="lt1"/>
                </a:solidFill>
                <a:latin typeface="Calibri"/>
                <a:ea typeface="Calibri"/>
                <a:cs typeface="Calibri"/>
                <a:sym typeface="Calibri"/>
              </a:rPr>
              <a:t>Départ et arrivée du stade des allées jean Leroi.</a:t>
            </a:r>
            <a:br>
              <a:rPr b="1" i="0" lang="fr-FR" sz="1800" u="none" cap="none" strike="noStrike">
                <a:solidFill>
                  <a:schemeClr val="lt1"/>
                </a:solidFill>
                <a:latin typeface="Calibri"/>
                <a:ea typeface="Calibri"/>
                <a:cs typeface="Calibri"/>
                <a:sym typeface="Calibri"/>
              </a:rPr>
            </a:br>
            <a:br>
              <a:rPr b="1" i="0" lang="fr-FR" sz="1800" u="none" cap="none" strike="noStrike">
                <a:solidFill>
                  <a:schemeClr val="lt1"/>
                </a:solidFill>
                <a:latin typeface="Calibri"/>
                <a:ea typeface="Calibri"/>
                <a:cs typeface="Calibri"/>
                <a:sym typeface="Calibri"/>
              </a:rPr>
            </a:br>
            <a:r>
              <a:rPr b="1" i="0" lang="fr-FR" sz="1800" u="none" cap="none" strike="noStrike">
                <a:solidFill>
                  <a:schemeClr val="lt1"/>
                </a:solidFill>
                <a:latin typeface="Calibri"/>
                <a:ea typeface="Calibri"/>
                <a:cs typeface="Calibri"/>
                <a:sym typeface="Calibri"/>
              </a:rPr>
              <a:t>Participation limitée à 200 équipes sur l’ensemble des courses.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Compétition réalisée sous l’égide et respectant la réglementation  de la fédération Française de Triathlon et support des championnats régionaux jeunes et adultes.</a:t>
            </a:r>
            <a:br>
              <a:rPr b="1" i="0" lang="fr-FR" sz="1800" u="none" cap="none" strike="noStrike">
                <a:solidFill>
                  <a:schemeClr val="lt1"/>
                </a:solidFill>
                <a:latin typeface="Calibri"/>
                <a:ea typeface="Calibri"/>
                <a:cs typeface="Calibri"/>
                <a:sym typeface="Calibri"/>
              </a:rPr>
            </a:br>
            <a:endParaRPr b="0" i="0" sz="1800" u="none" cap="none" strike="noStrike">
              <a:solidFill>
                <a:schemeClr val="lt1"/>
              </a:solidFill>
              <a:latin typeface="Calibri"/>
              <a:ea typeface="Calibri"/>
              <a:cs typeface="Calibri"/>
              <a:sym typeface="Calibri"/>
            </a:endParaRPr>
          </a:p>
        </p:txBody>
      </p:sp>
      <p:pic>
        <p:nvPicPr>
          <p:cNvPr id="90" name="Google Shape;90;g1489e9345fe_1_0"/>
          <p:cNvPicPr preferRelativeResize="0"/>
          <p:nvPr/>
        </p:nvPicPr>
        <p:blipFill rotWithShape="1">
          <a:blip r:embed="rId4">
            <a:alphaModFix/>
          </a:blip>
          <a:srcRect b="0" l="0" r="0" t="0"/>
          <a:stretch/>
        </p:blipFill>
        <p:spPr>
          <a:xfrm>
            <a:off x="611560" y="5643986"/>
            <a:ext cx="1012700" cy="913714"/>
          </a:xfrm>
          <a:prstGeom prst="rect">
            <a:avLst/>
          </a:prstGeom>
          <a:noFill/>
          <a:ln>
            <a:noFill/>
          </a:ln>
        </p:spPr>
      </p:pic>
      <p:pic>
        <p:nvPicPr>
          <p:cNvPr id="91" name="Google Shape;91;g1489e9345fe_1_0"/>
          <p:cNvPicPr preferRelativeResize="0"/>
          <p:nvPr/>
        </p:nvPicPr>
        <p:blipFill rotWithShape="1">
          <a:blip r:embed="rId5">
            <a:alphaModFix/>
          </a:blip>
          <a:srcRect b="0" l="0" r="0" t="0"/>
          <a:stretch/>
        </p:blipFill>
        <p:spPr>
          <a:xfrm>
            <a:off x="7164288" y="5698329"/>
            <a:ext cx="1159500" cy="918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0"/>
          <p:cNvSpPr txBox="1"/>
          <p:nvPr/>
        </p:nvSpPr>
        <p:spPr>
          <a:xfrm>
            <a:off x="215008" y="908720"/>
            <a:ext cx="8928992" cy="578924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rPr b="1" i="0" lang="fr-FR" sz="2400" u="none" cap="none" strike="noStrike">
                <a:solidFill>
                  <a:schemeClr val="dk2"/>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211" name="Google Shape;211;p10"/>
          <p:cNvSpPr txBox="1"/>
          <p:nvPr/>
        </p:nvSpPr>
        <p:spPr>
          <a:xfrm>
            <a:off x="503040" y="1700808"/>
            <a:ext cx="83529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5/ Arbitrage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Un jury d’arbitres est constitué pour appliquer le présent règlement et apprécier tous litiges éventuels. Ses décisions sont sans appel durant les épreuves.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Les sanctions et pénalités possibles sont celles prévues par le règlement 2022 de la FFTRI. Les arbitres veillent scrupuleusement à ce que ce règlement soit respecté et comptent aussi sur la sportivité et le "fair play" des athlètes.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6/ Chronométrage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 chronométrage est assuré par nos soins.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11"/>
          <p:cNvSpPr txBox="1"/>
          <p:nvPr/>
        </p:nvSpPr>
        <p:spPr>
          <a:xfrm>
            <a:off x="215008" y="908720"/>
            <a:ext cx="8928992" cy="578924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rPr b="1" i="0" lang="fr-FR" sz="2400" u="none" cap="none" strike="noStrike">
                <a:solidFill>
                  <a:schemeClr val="dk2"/>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t/>
            </a:r>
            <a:endParaRPr b="0" i="0" sz="2400" u="none" cap="none" strike="noStrike">
              <a:solidFill>
                <a:schemeClr val="dk1"/>
              </a:solidFill>
              <a:latin typeface="Calibri"/>
              <a:ea typeface="Calibri"/>
              <a:cs typeface="Calibri"/>
              <a:sym typeface="Calibri"/>
            </a:endParaRPr>
          </a:p>
        </p:txBody>
      </p:sp>
      <p:sp>
        <p:nvSpPr>
          <p:cNvPr id="217" name="Google Shape;217;p11"/>
          <p:cNvSpPr txBox="1"/>
          <p:nvPr/>
        </p:nvSpPr>
        <p:spPr>
          <a:xfrm>
            <a:off x="503040" y="1700808"/>
            <a:ext cx="83529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8/ Respect de l’environnement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Conformément au règlement de la FFTRI et par respect pour l’environnement, les concurrents veillent à ne rien laisser sur les parcours. Des zones de propreté identifiées sur lesquelles ils devront déposer leurs déchets et emballages divers sont installées sur le parcours. Les concurrents qui ne respectent pas ces dispositions peuvent être sanctionnés.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9/ Sécurité médicale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La sécurité médicale est assurée par une équipe de la FFSS 41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10/ Récompense et résultats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Des lots sont attribués aux 3 meilleures équipes féminines, masculines et mixtes  de chaque course.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12"/>
          <p:cNvSpPr txBox="1"/>
          <p:nvPr/>
        </p:nvSpPr>
        <p:spPr>
          <a:xfrm>
            <a:off x="107504" y="1700808"/>
            <a:ext cx="8928992" cy="57892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p:txBody>
      </p:sp>
      <p:sp>
        <p:nvSpPr>
          <p:cNvPr id="223" name="Google Shape;223;p12"/>
          <p:cNvSpPr txBox="1"/>
          <p:nvPr/>
        </p:nvSpPr>
        <p:spPr>
          <a:xfrm>
            <a:off x="395536" y="1340768"/>
            <a:ext cx="8280920"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11/ Droit à l’image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Par son inscription à l’épreuve, chaque concurrent autorise expressément l'association organisatrice et ses partenaires et médias à utiliser les images fixes ou audiovisuelles sur lesquelles il pourrait apparaître, prises à l'occasion de sa participation, et ce sur tous supports y compris les documents promotionnels et/ou publicitaires, dans le monde entier et pour la durée la plus longue prévue par la loi, les règlements, les traités en vigueur et pour les prolongations éventuelles qui pourraient être apportées à cette durée.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12/ Annulation ou Modification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l'association se réserve la possibilité de modifier ou d’annuler les épreuves en cas de force majeure ou d’impossibilité de garantir  le respect des règles sanitaires en vigueur.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En cas d’annulation , nous rembourserons les frais d’engagement de chaque participant (hors frais de transactions de notre partenaire Protiming).</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
          <p:cNvSpPr txBox="1"/>
          <p:nvPr/>
        </p:nvSpPr>
        <p:spPr>
          <a:xfrm>
            <a:off x="188386" y="1052063"/>
            <a:ext cx="8928992" cy="578924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360"/>
              </a:spcBef>
              <a:spcAft>
                <a:spcPts val="0"/>
              </a:spcAft>
              <a:buClr>
                <a:schemeClr val="accent1"/>
              </a:buClr>
              <a:buSzPts val="1350"/>
              <a:buFont typeface="Noto Sans Symbols"/>
              <a:buNone/>
            </a:pPr>
            <a:r>
              <a:rPr b="0" i="0" lang="fr-FR"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3059832" y="44335"/>
            <a:ext cx="2952328"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Programme   et  Tarifs</a:t>
            </a:r>
            <a:endParaRPr b="1" i="0" sz="4000" u="none" cap="none" strike="noStrike">
              <a:solidFill>
                <a:schemeClr val="lt1"/>
              </a:solidFill>
              <a:latin typeface="Calibri"/>
              <a:ea typeface="Calibri"/>
              <a:cs typeface="Calibri"/>
              <a:sym typeface="Calibri"/>
            </a:endParaRPr>
          </a:p>
        </p:txBody>
      </p:sp>
      <p:sp>
        <p:nvSpPr>
          <p:cNvPr id="98" name="Google Shape;98;p2"/>
          <p:cNvSpPr txBox="1"/>
          <p:nvPr/>
        </p:nvSpPr>
        <p:spPr>
          <a:xfrm>
            <a:off x="467550" y="1472950"/>
            <a:ext cx="4333200" cy="2308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retrait des dossards                                                                   </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Course S  </a:t>
            </a:r>
            <a:r>
              <a:rPr lang="fr-FR" sz="1800">
                <a:solidFill>
                  <a:schemeClr val="lt1"/>
                </a:solidFill>
                <a:latin typeface="Calibri"/>
                <a:ea typeface="Calibri"/>
                <a:cs typeface="Calibri"/>
                <a:sym typeface="Calibri"/>
              </a:rPr>
              <a:t>à partir de </a:t>
            </a:r>
            <a:r>
              <a:rPr b="0" i="0" lang="fr-FR" sz="1800" u="none" cap="none" strike="noStrike">
                <a:solidFill>
                  <a:schemeClr val="lt1"/>
                </a:solidFill>
                <a:latin typeface="Calibri"/>
                <a:ea typeface="Calibri"/>
                <a:cs typeface="Calibri"/>
                <a:sym typeface="Calibri"/>
              </a:rPr>
              <a:t> 2005                 </a:t>
            </a:r>
            <a:r>
              <a:rPr lang="fr-FR" sz="1800">
                <a:solidFill>
                  <a:schemeClr val="lt1"/>
                </a:solidFill>
                <a:latin typeface="Calibri"/>
                <a:ea typeface="Calibri"/>
                <a:cs typeface="Calibri"/>
                <a:sym typeface="Calibri"/>
              </a:rPr>
              <a:t>12</a:t>
            </a:r>
            <a:r>
              <a:rPr b="0" i="0" lang="fr-FR" sz="1800" u="none" cap="none" strike="noStrike">
                <a:solidFill>
                  <a:schemeClr val="lt1"/>
                </a:solidFill>
                <a:latin typeface="Calibri"/>
                <a:ea typeface="Calibri"/>
                <a:cs typeface="Calibri"/>
                <a:sym typeface="Calibri"/>
              </a:rPr>
              <a:t>km </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lang="fr-FR" sz="1800">
                <a:solidFill>
                  <a:schemeClr val="lt1"/>
                </a:solidFill>
                <a:latin typeface="Calibri"/>
                <a:ea typeface="Calibri"/>
                <a:cs typeface="Calibri"/>
                <a:sym typeface="Calibri"/>
              </a:rPr>
              <a:t>Podium</a:t>
            </a:r>
            <a:r>
              <a:rPr b="0" i="0" lang="fr-FR"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Course </a:t>
            </a:r>
            <a:r>
              <a:rPr lang="fr-FR" sz="1800">
                <a:solidFill>
                  <a:schemeClr val="lt1"/>
                </a:solidFill>
                <a:latin typeface="Calibri"/>
                <a:ea typeface="Calibri"/>
                <a:cs typeface="Calibri"/>
                <a:sym typeface="Calibri"/>
              </a:rPr>
              <a:t>XS     2006-2009       </a:t>
            </a:r>
            <a:r>
              <a:rPr b="0" i="0" lang="fr-FR" sz="1800" u="none" cap="none" strike="noStrike">
                <a:solidFill>
                  <a:schemeClr val="lt1"/>
                </a:solidFill>
                <a:latin typeface="Calibri"/>
                <a:ea typeface="Calibri"/>
                <a:cs typeface="Calibri"/>
                <a:sym typeface="Calibri"/>
              </a:rPr>
              <a:t>                 </a:t>
            </a:r>
            <a:r>
              <a:rPr lang="fr-FR" sz="1800">
                <a:solidFill>
                  <a:schemeClr val="lt1"/>
                </a:solidFill>
                <a:latin typeface="Calibri"/>
                <a:ea typeface="Calibri"/>
                <a:cs typeface="Calibri"/>
                <a:sym typeface="Calibri"/>
              </a:rPr>
              <a:t>6</a:t>
            </a:r>
            <a:r>
              <a:rPr b="0" i="0" lang="fr-FR" sz="1800" u="none" cap="none" strike="noStrike">
                <a:solidFill>
                  <a:schemeClr val="lt1"/>
                </a:solidFill>
                <a:latin typeface="Calibri"/>
                <a:ea typeface="Calibri"/>
                <a:cs typeface="Calibri"/>
                <a:sym typeface="Calibri"/>
              </a:rPr>
              <a:t>km </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Course </a:t>
            </a:r>
            <a:r>
              <a:rPr lang="fr-FR" sz="1800">
                <a:solidFill>
                  <a:schemeClr val="lt1"/>
                </a:solidFill>
                <a:latin typeface="Calibri"/>
                <a:ea typeface="Calibri"/>
                <a:cs typeface="Calibri"/>
                <a:sym typeface="Calibri"/>
              </a:rPr>
              <a:t>         2010-2011</a:t>
            </a:r>
            <a:r>
              <a:rPr b="0" i="0" lang="fr-FR" sz="1800" u="none" cap="none" strike="noStrike">
                <a:solidFill>
                  <a:schemeClr val="lt1"/>
                </a:solidFill>
                <a:latin typeface="Calibri"/>
                <a:ea typeface="Calibri"/>
                <a:cs typeface="Calibri"/>
                <a:sym typeface="Calibri"/>
              </a:rPr>
              <a:t>                     </a:t>
            </a:r>
            <a:r>
              <a:rPr lang="fr-FR" sz="1800">
                <a:solidFill>
                  <a:schemeClr val="lt1"/>
                </a:solidFill>
                <a:latin typeface="Calibri"/>
                <a:ea typeface="Calibri"/>
                <a:cs typeface="Calibri"/>
                <a:sym typeface="Calibri"/>
              </a:rPr>
              <a:t>4,5</a:t>
            </a:r>
            <a:r>
              <a:rPr b="0" i="0" lang="fr-FR" sz="1800" u="none" cap="none" strike="noStrike">
                <a:solidFill>
                  <a:schemeClr val="lt1"/>
                </a:solidFill>
                <a:latin typeface="Calibri"/>
                <a:ea typeface="Calibri"/>
                <a:cs typeface="Calibri"/>
                <a:sym typeface="Calibri"/>
              </a:rPr>
              <a:t>km</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Calibri"/>
              <a:buChar char="•"/>
            </a:pPr>
            <a:r>
              <a:rPr lang="fr-FR" sz="1800">
                <a:solidFill>
                  <a:schemeClr val="lt1"/>
                </a:solidFill>
                <a:latin typeface="Calibri"/>
                <a:ea typeface="Calibri"/>
                <a:cs typeface="Calibri"/>
                <a:sym typeface="Calibri"/>
              </a:rPr>
              <a:t>Course          2012-2013                        3km</a:t>
            </a:r>
            <a:endParaRPr sz="1800">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Course </a:t>
            </a:r>
            <a:r>
              <a:rPr lang="fr-FR" sz="1800">
                <a:solidFill>
                  <a:schemeClr val="lt1"/>
                </a:solidFill>
                <a:latin typeface="Calibri"/>
                <a:ea typeface="Calibri"/>
                <a:cs typeface="Calibri"/>
                <a:sym typeface="Calibri"/>
              </a:rPr>
              <a:t>         2014-2015</a:t>
            </a:r>
            <a:r>
              <a:rPr b="0" i="0" lang="fr-FR" sz="1800" u="none" cap="none" strike="noStrike">
                <a:solidFill>
                  <a:schemeClr val="lt1"/>
                </a:solidFill>
                <a:latin typeface="Calibri"/>
                <a:ea typeface="Calibri"/>
                <a:cs typeface="Calibri"/>
                <a:sym typeface="Calibri"/>
              </a:rPr>
              <a:t>                     </a:t>
            </a:r>
            <a:r>
              <a:rPr lang="fr-FR" sz="1800">
                <a:solidFill>
                  <a:schemeClr val="lt1"/>
                </a:solidFill>
                <a:latin typeface="Calibri"/>
                <a:ea typeface="Calibri"/>
                <a:cs typeface="Calibri"/>
                <a:sym typeface="Calibri"/>
              </a:rPr>
              <a:t>1</a:t>
            </a:r>
            <a:r>
              <a:rPr b="0" i="0" lang="fr-FR" sz="1800" u="none" cap="none" strike="noStrike">
                <a:solidFill>
                  <a:schemeClr val="lt1"/>
                </a:solidFill>
                <a:latin typeface="Calibri"/>
                <a:ea typeface="Calibri"/>
                <a:cs typeface="Calibri"/>
                <a:sym typeface="Calibri"/>
              </a:rPr>
              <a:t>,5km    </a:t>
            </a:r>
            <a:r>
              <a:rPr b="0" i="0" lang="fr-FR"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fr-FR" sz="1800" u="none" cap="none" strike="noStrike">
                <a:solidFill>
                  <a:schemeClr val="lt1"/>
                </a:solidFill>
                <a:latin typeface="Calibri"/>
                <a:ea typeface="Calibri"/>
                <a:cs typeface="Calibri"/>
                <a:sym typeface="Calibri"/>
              </a:rPr>
              <a:t>Podium </a:t>
            </a:r>
            <a:r>
              <a:rPr lang="fr-FR" sz="1800">
                <a:solidFill>
                  <a:schemeClr val="lt1"/>
                </a:solidFill>
                <a:latin typeface="Calibri"/>
                <a:ea typeface="Calibri"/>
                <a:cs typeface="Calibri"/>
                <a:sym typeface="Calibri"/>
              </a:rPr>
              <a:t>Jeune</a:t>
            </a:r>
            <a:r>
              <a:rPr b="0" i="0" lang="fr-FR"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99" name="Google Shape;99;p2"/>
          <p:cNvSpPr txBox="1"/>
          <p:nvPr/>
        </p:nvSpPr>
        <p:spPr>
          <a:xfrm>
            <a:off x="620426" y="4193707"/>
            <a:ext cx="80649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1" lang="fr-FR" sz="1800" u="none" cap="none" strike="noStrike">
                <a:solidFill>
                  <a:schemeClr val="lt1"/>
                </a:solidFill>
                <a:latin typeface="Calibri"/>
                <a:ea typeface="Calibri"/>
                <a:cs typeface="Calibri"/>
                <a:sym typeface="Calibri"/>
              </a:rPr>
              <a:t>Ouvert à tous.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fr-FR" sz="1800" u="none" cap="none" strike="noStrike">
                <a:solidFill>
                  <a:schemeClr val="lt1"/>
                </a:solidFill>
                <a:latin typeface="Calibri"/>
                <a:ea typeface="Calibri"/>
                <a:cs typeface="Calibri"/>
                <a:sym typeface="Calibri"/>
              </a:rPr>
              <a:t>licenciés FFTRI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1" lang="fr-FR" sz="1800" u="none" cap="none" strike="noStrike">
                <a:solidFill>
                  <a:schemeClr val="lt1"/>
                </a:solidFill>
                <a:latin typeface="Calibri"/>
                <a:ea typeface="Calibri"/>
                <a:cs typeface="Calibri"/>
                <a:sym typeface="Calibri"/>
              </a:rPr>
              <a:t>et non-licenciés munis:</a:t>
            </a:r>
            <a:endParaRPr b="0" i="1"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D’un certificat médical avec la mention "autorisation de la pratique du triathlon en compétition" ou "course à pied  et vélo en compétition » ou « tous sports en compétition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 </a:t>
            </a:r>
            <a:r>
              <a:rPr b="1" i="0" lang="fr-FR" sz="1800" u="none" cap="none" strike="noStrike">
                <a:solidFill>
                  <a:srgbClr val="FFC000"/>
                </a:solidFill>
                <a:latin typeface="Calibri"/>
                <a:ea typeface="Calibri"/>
                <a:cs typeface="Calibri"/>
                <a:sym typeface="Calibri"/>
              </a:rPr>
              <a:t>Un pass assurance journée de 2 euros devra être souscrit .</a:t>
            </a:r>
            <a:endParaRPr b="0" i="0" sz="1800" u="none" cap="none" strike="noStrike">
              <a:solidFill>
                <a:srgbClr val="FFC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txBox="1"/>
          <p:nvPr/>
        </p:nvSpPr>
        <p:spPr>
          <a:xfrm>
            <a:off x="6183475" y="1426750"/>
            <a:ext cx="806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fr-FR" sz="1800">
                <a:solidFill>
                  <a:schemeClr val="lt1"/>
                </a:solidFill>
                <a:latin typeface="Calibri"/>
                <a:ea typeface="Calibri"/>
                <a:cs typeface="Calibri"/>
                <a:sym typeface="Calibri"/>
              </a:rPr>
              <a:t>08</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fr-FR" sz="1800">
                <a:solidFill>
                  <a:schemeClr val="lt1"/>
                </a:solidFill>
                <a:latin typeface="Calibri"/>
                <a:ea typeface="Calibri"/>
                <a:cs typeface="Calibri"/>
                <a:sym typeface="Calibri"/>
              </a:rPr>
              <a:t>09</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30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a:t>
            </a:r>
            <a:r>
              <a:rPr lang="fr-FR" sz="1800">
                <a:solidFill>
                  <a:schemeClr val="lt1"/>
                </a:solidFill>
                <a:latin typeface="Calibri"/>
                <a:ea typeface="Calibri"/>
                <a:cs typeface="Calibri"/>
                <a:sym typeface="Calibri"/>
              </a:rPr>
              <a:t>0</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40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a:t>
            </a:r>
            <a:r>
              <a:rPr lang="fr-FR" sz="1800">
                <a:solidFill>
                  <a:schemeClr val="lt1"/>
                </a:solidFill>
                <a:latin typeface="Calibri"/>
                <a:ea typeface="Calibri"/>
                <a:cs typeface="Calibri"/>
                <a:sym typeface="Calibri"/>
              </a:rPr>
              <a:t>0</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50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a:t>
            </a:r>
            <a:r>
              <a:rPr lang="fr-FR" sz="1800">
                <a:solidFill>
                  <a:schemeClr val="lt1"/>
                </a:solidFill>
                <a:latin typeface="Calibri"/>
                <a:ea typeface="Calibri"/>
                <a:cs typeface="Calibri"/>
                <a:sym typeface="Calibri"/>
              </a:rPr>
              <a:t>1</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30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a:t>
            </a:r>
            <a:r>
              <a:rPr lang="fr-FR" sz="1800">
                <a:solidFill>
                  <a:schemeClr val="lt1"/>
                </a:solidFill>
                <a:latin typeface="Calibri"/>
                <a:ea typeface="Calibri"/>
                <a:cs typeface="Calibri"/>
                <a:sym typeface="Calibri"/>
              </a:rPr>
              <a:t>2</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00</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a:t>
            </a:r>
            <a:r>
              <a:rPr lang="fr-FR" sz="1800">
                <a:solidFill>
                  <a:schemeClr val="lt1"/>
                </a:solidFill>
                <a:latin typeface="Calibri"/>
                <a:ea typeface="Calibri"/>
                <a:cs typeface="Calibri"/>
                <a:sym typeface="Calibri"/>
              </a:rPr>
              <a:t>2</a:t>
            </a:r>
            <a:r>
              <a:rPr b="0" i="0" lang="fr-FR" sz="1800" u="none" cap="none" strike="noStrike">
                <a:solidFill>
                  <a:schemeClr val="lt1"/>
                </a:solidFill>
                <a:latin typeface="Calibri"/>
                <a:ea typeface="Calibri"/>
                <a:cs typeface="Calibri"/>
                <a:sym typeface="Calibri"/>
              </a:rPr>
              <a:t>h</a:t>
            </a:r>
            <a:r>
              <a:rPr lang="fr-FR" sz="1800">
                <a:solidFill>
                  <a:schemeClr val="lt1"/>
                </a:solidFill>
                <a:latin typeface="Calibri"/>
                <a:ea typeface="Calibri"/>
                <a:cs typeface="Calibri"/>
                <a:sym typeface="Calibri"/>
              </a:rPr>
              <a:t>25</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fr-FR" sz="1800">
                <a:solidFill>
                  <a:schemeClr val="lt1"/>
                </a:solidFill>
                <a:latin typeface="Calibri"/>
                <a:ea typeface="Calibri"/>
                <a:cs typeface="Calibri"/>
                <a:sym typeface="Calibri"/>
              </a:rPr>
              <a:t>12h40</a:t>
            </a:r>
            <a:endParaRPr b="0" i="0" sz="1800" u="none" cap="none" strike="noStrike">
              <a:solidFill>
                <a:schemeClr val="lt1"/>
              </a:solidFill>
              <a:latin typeface="Calibri"/>
              <a:ea typeface="Calibri"/>
              <a:cs typeface="Calibri"/>
              <a:sym typeface="Calibri"/>
            </a:endParaRPr>
          </a:p>
        </p:txBody>
      </p:sp>
      <p:sp>
        <p:nvSpPr>
          <p:cNvPr id="101" name="Google Shape;101;p2"/>
          <p:cNvSpPr txBox="1"/>
          <p:nvPr/>
        </p:nvSpPr>
        <p:spPr>
          <a:xfrm>
            <a:off x="7360350" y="1695450"/>
            <a:ext cx="15966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18 € / équipe</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6 € / équipe</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6 € / équipe</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6 € / équipe</a:t>
            </a:r>
            <a:endParaRPr b="0" i="0" sz="1800" u="none" cap="none" strike="noStrike">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fr-FR" sz="1800">
                <a:solidFill>
                  <a:schemeClr val="lt1"/>
                </a:solidFill>
                <a:latin typeface="Calibri"/>
                <a:ea typeface="Calibri"/>
                <a:cs typeface="Calibri"/>
                <a:sym typeface="Calibri"/>
              </a:rPr>
              <a:t>  </a:t>
            </a:r>
            <a:r>
              <a:rPr lang="fr-FR" sz="1800">
                <a:solidFill>
                  <a:schemeClr val="lt1"/>
                </a:solidFill>
                <a:latin typeface="Calibri"/>
                <a:ea typeface="Calibri"/>
                <a:cs typeface="Calibri"/>
                <a:sym typeface="Calibri"/>
              </a:rPr>
              <a:t>6 € / équipe</a:t>
            </a:r>
            <a:endParaRPr sz="18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3"/>
          <p:cNvSpPr txBox="1"/>
          <p:nvPr/>
        </p:nvSpPr>
        <p:spPr>
          <a:xfrm>
            <a:off x="188386" y="1196752"/>
            <a:ext cx="8928992" cy="58772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107" name="Google Shape;107;p3"/>
          <p:cNvSpPr txBox="1"/>
          <p:nvPr/>
        </p:nvSpPr>
        <p:spPr>
          <a:xfrm>
            <a:off x="-252536" y="1412776"/>
            <a:ext cx="842493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Inscriptions</a:t>
            </a:r>
            <a:endParaRPr b="1" i="0" sz="4000" u="none" cap="none" strike="noStrike">
              <a:solidFill>
                <a:schemeClr val="lt1"/>
              </a:solidFill>
              <a:latin typeface="Calibri"/>
              <a:ea typeface="Calibri"/>
              <a:cs typeface="Calibri"/>
              <a:sym typeface="Calibri"/>
            </a:endParaRPr>
          </a:p>
        </p:txBody>
      </p:sp>
      <p:sp>
        <p:nvSpPr>
          <p:cNvPr id="108" name="Google Shape;108;p3"/>
          <p:cNvSpPr txBox="1"/>
          <p:nvPr/>
        </p:nvSpPr>
        <p:spPr>
          <a:xfrm>
            <a:off x="457255" y="3181536"/>
            <a:ext cx="806489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FR" sz="2000" u="none" cap="none" strike="noStrike">
                <a:solidFill>
                  <a:schemeClr val="lt1"/>
                </a:solidFill>
                <a:latin typeface="Calibri"/>
                <a:ea typeface="Calibri"/>
                <a:cs typeface="Calibri"/>
                <a:sym typeface="Calibri"/>
              </a:rPr>
              <a:t>En ligne sur le site </a:t>
            </a:r>
            <a:r>
              <a:rPr b="0" i="0" lang="fr-FR"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https://protiming.fr/</a:t>
            </a:r>
            <a:endParaRPr b="0" i="0" sz="2000" u="none" cap="none" strike="noStrike">
              <a:solidFill>
                <a:schemeClr val="dk1"/>
              </a:solidFill>
              <a:latin typeface="Calibri"/>
              <a:ea typeface="Calibri"/>
              <a:cs typeface="Calibri"/>
              <a:sym typeface="Calibri"/>
            </a:endParaRPr>
          </a:p>
        </p:txBody>
      </p:sp>
      <p:sp>
        <p:nvSpPr>
          <p:cNvPr id="109" name="Google Shape;109;p3"/>
          <p:cNvSpPr txBox="1"/>
          <p:nvPr/>
        </p:nvSpPr>
        <p:spPr>
          <a:xfrm>
            <a:off x="457255" y="5107379"/>
            <a:ext cx="82296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lt1"/>
                </a:solidFill>
                <a:latin typeface="Calibri"/>
                <a:ea typeface="Calibri"/>
                <a:cs typeface="Calibri"/>
                <a:sym typeface="Calibri"/>
              </a:rPr>
              <a:t>Attention: Il n’y aura pas d’inscription sur 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lt1"/>
                </a:solidFill>
                <a:latin typeface="Calibri"/>
                <a:ea typeface="Calibri"/>
                <a:cs typeface="Calibri"/>
                <a:sym typeface="Calibri"/>
              </a:rPr>
              <a:t>Clôture des engagements le 1</a:t>
            </a:r>
            <a:r>
              <a:rPr lang="fr-FR" sz="3200">
                <a:solidFill>
                  <a:schemeClr val="lt1"/>
                </a:solidFill>
                <a:latin typeface="Calibri"/>
                <a:ea typeface="Calibri"/>
                <a:cs typeface="Calibri"/>
                <a:sym typeface="Calibri"/>
              </a:rPr>
              <a:t>2</a:t>
            </a:r>
            <a:r>
              <a:rPr b="0" i="0" lang="fr-FR" sz="3200" u="none" cap="none" strike="noStrike">
                <a:solidFill>
                  <a:schemeClr val="lt1"/>
                </a:solidFill>
                <a:latin typeface="Calibri"/>
                <a:ea typeface="Calibri"/>
                <a:cs typeface="Calibri"/>
                <a:sym typeface="Calibri"/>
              </a:rPr>
              <a:t>/10 à minuit.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5">
            <a:alphaModFix/>
          </a:blip>
          <a:srcRect b="0" l="0" r="0" t="0"/>
          <a:stretch/>
        </p:blipFill>
        <p:spPr>
          <a:xfrm>
            <a:off x="6084168" y="2570753"/>
            <a:ext cx="1627773" cy="16216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grpSp>
        <p:nvGrpSpPr>
          <p:cNvPr id="116" name="Google Shape;116;p4"/>
          <p:cNvGrpSpPr/>
          <p:nvPr/>
        </p:nvGrpSpPr>
        <p:grpSpPr>
          <a:xfrm>
            <a:off x="345" y="1185325"/>
            <a:ext cx="9143458" cy="5672936"/>
            <a:chOff x="107503" y="0"/>
            <a:chExt cx="10878594" cy="6857999"/>
          </a:xfrm>
        </p:grpSpPr>
        <p:sp>
          <p:nvSpPr>
            <p:cNvPr id="117" name="Google Shape;117;p4"/>
            <p:cNvSpPr txBox="1"/>
            <p:nvPr/>
          </p:nvSpPr>
          <p:spPr>
            <a:xfrm>
              <a:off x="107503" y="434413"/>
              <a:ext cx="8928900" cy="6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118" name="Google Shape;118;p4"/>
            <p:cNvSpPr txBox="1"/>
            <p:nvPr/>
          </p:nvSpPr>
          <p:spPr>
            <a:xfrm>
              <a:off x="2411760" y="228108"/>
              <a:ext cx="4752600" cy="8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Départ / Arrivée</a:t>
              </a:r>
              <a:endParaRPr b="1" i="0" sz="4000" u="none" cap="none" strike="noStrike">
                <a:solidFill>
                  <a:schemeClr val="lt1"/>
                </a:solidFill>
                <a:latin typeface="Calibri"/>
                <a:ea typeface="Calibri"/>
                <a:cs typeface="Calibri"/>
                <a:sym typeface="Calibri"/>
              </a:endParaRPr>
            </a:p>
          </p:txBody>
        </p:sp>
        <p:pic>
          <p:nvPicPr>
            <p:cNvPr id="119" name="Google Shape;119;p4"/>
            <p:cNvPicPr preferRelativeResize="0"/>
            <p:nvPr/>
          </p:nvPicPr>
          <p:blipFill rotWithShape="1">
            <a:blip r:embed="rId4">
              <a:alphaModFix/>
            </a:blip>
            <a:srcRect b="0" l="0" r="0" t="0"/>
            <a:stretch/>
          </p:blipFill>
          <p:spPr>
            <a:xfrm>
              <a:off x="506845" y="0"/>
              <a:ext cx="7188201" cy="6857999"/>
            </a:xfrm>
            <a:prstGeom prst="rect">
              <a:avLst/>
            </a:prstGeom>
            <a:noFill/>
            <a:ln>
              <a:noFill/>
            </a:ln>
          </p:spPr>
        </p:pic>
        <p:sp>
          <p:nvSpPr>
            <p:cNvPr id="120" name="Google Shape;120;p4"/>
            <p:cNvSpPr/>
            <p:nvPr/>
          </p:nvSpPr>
          <p:spPr>
            <a:xfrm rot="-725469">
              <a:off x="3207347" y="2134457"/>
              <a:ext cx="332271" cy="570108"/>
            </a:xfrm>
            <a:prstGeom prst="rect">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1" name="Google Shape;121;p4"/>
            <p:cNvSpPr/>
            <p:nvPr/>
          </p:nvSpPr>
          <p:spPr>
            <a:xfrm rot="-728592">
              <a:off x="4318180" y="856021"/>
              <a:ext cx="198236" cy="212002"/>
            </a:xfrm>
            <a:prstGeom prst="rect">
              <a:avLst/>
            </a:prstGeom>
            <a:solidFill>
              <a:srgbClr val="ED7D31"/>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2" name="Google Shape;122;p4"/>
            <p:cNvSpPr/>
            <p:nvPr/>
          </p:nvSpPr>
          <p:spPr>
            <a:xfrm rot="-728592">
              <a:off x="4120928" y="1075230"/>
              <a:ext cx="198236" cy="212002"/>
            </a:xfrm>
            <a:prstGeom prst="rect">
              <a:avLst/>
            </a:prstGeom>
            <a:solidFill>
              <a:srgbClr val="FFC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3" name="Google Shape;123;p4"/>
            <p:cNvSpPr/>
            <p:nvPr/>
          </p:nvSpPr>
          <p:spPr>
            <a:xfrm rot="-728592">
              <a:off x="3370137" y="1441385"/>
              <a:ext cx="198236" cy="212002"/>
            </a:xfrm>
            <a:prstGeom prst="rect">
              <a:avLst/>
            </a:prstGeom>
            <a:solidFill>
              <a:srgbClr val="FF0000"/>
            </a:solidFill>
            <a:ln cap="flat" cmpd="sng" w="190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4" name="Google Shape;124;p4"/>
            <p:cNvCxnSpPr/>
            <p:nvPr/>
          </p:nvCxnSpPr>
          <p:spPr>
            <a:xfrm>
              <a:off x="3595576" y="2105928"/>
              <a:ext cx="304800" cy="0"/>
            </a:xfrm>
            <a:prstGeom prst="straightConnector1">
              <a:avLst/>
            </a:prstGeom>
            <a:noFill/>
            <a:ln cap="flat" cmpd="sng" w="76200">
              <a:solidFill>
                <a:srgbClr val="FFFF00"/>
              </a:solidFill>
              <a:prstDash val="solid"/>
              <a:miter lim="800000"/>
              <a:headEnd len="sm" w="sm" type="none"/>
              <a:tailEnd len="sm" w="sm" type="none"/>
            </a:ln>
          </p:spPr>
        </p:cxnSp>
        <p:cxnSp>
          <p:nvCxnSpPr>
            <p:cNvPr id="125" name="Google Shape;125;p4"/>
            <p:cNvCxnSpPr/>
            <p:nvPr/>
          </p:nvCxnSpPr>
          <p:spPr>
            <a:xfrm flipH="1" rot="10800000">
              <a:off x="2433526" y="3814766"/>
              <a:ext cx="295500" cy="115200"/>
            </a:xfrm>
            <a:prstGeom prst="straightConnector1">
              <a:avLst/>
            </a:prstGeom>
            <a:noFill/>
            <a:ln cap="flat" cmpd="sng" w="76200">
              <a:solidFill>
                <a:srgbClr val="00B050"/>
              </a:solidFill>
              <a:prstDash val="solid"/>
              <a:miter lim="800000"/>
              <a:headEnd len="sm" w="sm" type="none"/>
              <a:tailEnd len="sm" w="sm" type="none"/>
            </a:ln>
          </p:spPr>
        </p:cxnSp>
        <p:cxnSp>
          <p:nvCxnSpPr>
            <p:cNvPr id="126" name="Google Shape;126;p4"/>
            <p:cNvCxnSpPr/>
            <p:nvPr/>
          </p:nvCxnSpPr>
          <p:spPr>
            <a:xfrm flipH="1">
              <a:off x="2433642" y="3429000"/>
              <a:ext cx="1035600" cy="243000"/>
            </a:xfrm>
            <a:prstGeom prst="straightConnector1">
              <a:avLst/>
            </a:prstGeom>
            <a:noFill/>
            <a:ln cap="flat" cmpd="sng" w="76200">
              <a:solidFill>
                <a:srgbClr val="7030A0"/>
              </a:solidFill>
              <a:prstDash val="solid"/>
              <a:miter lim="800000"/>
              <a:headEnd len="sm" w="sm" type="none"/>
              <a:tailEnd len="sm" w="sm" type="none"/>
            </a:ln>
          </p:spPr>
        </p:cxnSp>
        <p:cxnSp>
          <p:nvCxnSpPr>
            <p:cNvPr id="127" name="Google Shape;127;p4"/>
            <p:cNvCxnSpPr/>
            <p:nvPr/>
          </p:nvCxnSpPr>
          <p:spPr>
            <a:xfrm rot="10800000">
              <a:off x="3473645" y="3435396"/>
              <a:ext cx="627300" cy="0"/>
            </a:xfrm>
            <a:prstGeom prst="straightConnector1">
              <a:avLst/>
            </a:prstGeom>
            <a:noFill/>
            <a:ln cap="flat" cmpd="sng" w="76200">
              <a:solidFill>
                <a:srgbClr val="7030A0"/>
              </a:solidFill>
              <a:prstDash val="solid"/>
              <a:miter lim="800000"/>
              <a:headEnd len="sm" w="sm" type="none"/>
              <a:tailEnd len="sm" w="sm" type="none"/>
            </a:ln>
          </p:spPr>
        </p:cxnSp>
        <p:cxnSp>
          <p:nvCxnSpPr>
            <p:cNvPr id="128" name="Google Shape;128;p4"/>
            <p:cNvCxnSpPr/>
            <p:nvPr/>
          </p:nvCxnSpPr>
          <p:spPr>
            <a:xfrm>
              <a:off x="2617677" y="4072841"/>
              <a:ext cx="222600" cy="1000200"/>
            </a:xfrm>
            <a:prstGeom prst="straightConnector1">
              <a:avLst/>
            </a:prstGeom>
            <a:noFill/>
            <a:ln cap="flat" cmpd="sng" w="28575">
              <a:solidFill>
                <a:srgbClr val="FF0000"/>
              </a:solidFill>
              <a:prstDash val="solid"/>
              <a:miter lim="800000"/>
              <a:headEnd len="sm" w="sm" type="none"/>
              <a:tailEnd len="med" w="med" type="triangle"/>
            </a:ln>
          </p:spPr>
        </p:cxnSp>
        <p:cxnSp>
          <p:nvCxnSpPr>
            <p:cNvPr id="129" name="Google Shape;129;p4"/>
            <p:cNvCxnSpPr/>
            <p:nvPr/>
          </p:nvCxnSpPr>
          <p:spPr>
            <a:xfrm rot="10800000">
              <a:off x="4434438" y="4207677"/>
              <a:ext cx="319200" cy="1514400"/>
            </a:xfrm>
            <a:prstGeom prst="straightConnector1">
              <a:avLst/>
            </a:prstGeom>
            <a:noFill/>
            <a:ln cap="flat" cmpd="sng" w="28575">
              <a:solidFill>
                <a:srgbClr val="FF0000"/>
              </a:solidFill>
              <a:prstDash val="solid"/>
              <a:miter lim="800000"/>
              <a:headEnd len="sm" w="sm" type="none"/>
              <a:tailEnd len="med" w="med" type="triangle"/>
            </a:ln>
          </p:spPr>
        </p:cxnSp>
        <p:cxnSp>
          <p:nvCxnSpPr>
            <p:cNvPr id="130" name="Google Shape;130;p4"/>
            <p:cNvCxnSpPr/>
            <p:nvPr/>
          </p:nvCxnSpPr>
          <p:spPr>
            <a:xfrm rot="10800000">
              <a:off x="3900389" y="3672013"/>
              <a:ext cx="465900" cy="261900"/>
            </a:xfrm>
            <a:prstGeom prst="straightConnector1">
              <a:avLst/>
            </a:prstGeom>
            <a:noFill/>
            <a:ln cap="flat" cmpd="sng" w="28575">
              <a:solidFill>
                <a:srgbClr val="FF0000"/>
              </a:solidFill>
              <a:prstDash val="solid"/>
              <a:miter lim="800000"/>
              <a:headEnd len="sm" w="sm" type="none"/>
              <a:tailEnd len="med" w="med" type="triangle"/>
            </a:ln>
          </p:spPr>
        </p:cxnSp>
        <p:cxnSp>
          <p:nvCxnSpPr>
            <p:cNvPr id="131" name="Google Shape;131;p4"/>
            <p:cNvCxnSpPr/>
            <p:nvPr/>
          </p:nvCxnSpPr>
          <p:spPr>
            <a:xfrm flipH="1">
              <a:off x="3038565" y="3659121"/>
              <a:ext cx="413400" cy="204000"/>
            </a:xfrm>
            <a:prstGeom prst="straightConnector1">
              <a:avLst/>
            </a:prstGeom>
            <a:noFill/>
            <a:ln cap="flat" cmpd="sng" w="28575">
              <a:solidFill>
                <a:srgbClr val="FF0000"/>
              </a:solidFill>
              <a:prstDash val="solid"/>
              <a:miter lim="800000"/>
              <a:headEnd len="sm" w="sm" type="none"/>
              <a:tailEnd len="med" w="med" type="triangle"/>
            </a:ln>
          </p:spPr>
        </p:cxnSp>
        <p:cxnSp>
          <p:nvCxnSpPr>
            <p:cNvPr id="132" name="Google Shape;132;p4"/>
            <p:cNvCxnSpPr/>
            <p:nvPr/>
          </p:nvCxnSpPr>
          <p:spPr>
            <a:xfrm>
              <a:off x="2840148" y="4572903"/>
              <a:ext cx="192000" cy="862200"/>
            </a:xfrm>
            <a:prstGeom prst="straightConnector1">
              <a:avLst/>
            </a:prstGeom>
            <a:noFill/>
            <a:ln cap="flat" cmpd="sng" w="28575">
              <a:solidFill>
                <a:srgbClr val="FFFF00"/>
              </a:solidFill>
              <a:prstDash val="solid"/>
              <a:miter lim="800000"/>
              <a:headEnd len="sm" w="sm" type="none"/>
              <a:tailEnd len="med" w="med" type="triangle"/>
            </a:ln>
          </p:spPr>
        </p:cxnSp>
        <p:cxnSp>
          <p:nvCxnSpPr>
            <p:cNvPr id="133" name="Google Shape;133;p4"/>
            <p:cNvCxnSpPr/>
            <p:nvPr/>
          </p:nvCxnSpPr>
          <p:spPr>
            <a:xfrm flipH="1" rot="10800000">
              <a:off x="4753638" y="5397213"/>
              <a:ext cx="103800" cy="295200"/>
            </a:xfrm>
            <a:prstGeom prst="straightConnector1">
              <a:avLst/>
            </a:prstGeom>
            <a:noFill/>
            <a:ln cap="flat" cmpd="sng" w="28575">
              <a:solidFill>
                <a:srgbClr val="FFFF00"/>
              </a:solidFill>
              <a:prstDash val="solid"/>
              <a:miter lim="800000"/>
              <a:headEnd len="sm" w="sm" type="none"/>
              <a:tailEnd len="med" w="med" type="triangle"/>
            </a:ln>
          </p:spPr>
        </p:cxnSp>
        <p:cxnSp>
          <p:nvCxnSpPr>
            <p:cNvPr id="134" name="Google Shape;134;p4"/>
            <p:cNvCxnSpPr/>
            <p:nvPr/>
          </p:nvCxnSpPr>
          <p:spPr>
            <a:xfrm rot="10800000">
              <a:off x="4536443" y="3872509"/>
              <a:ext cx="224700" cy="1239900"/>
            </a:xfrm>
            <a:prstGeom prst="straightConnector1">
              <a:avLst/>
            </a:prstGeom>
            <a:noFill/>
            <a:ln cap="flat" cmpd="sng" w="28575">
              <a:solidFill>
                <a:srgbClr val="FFFF00"/>
              </a:solidFill>
              <a:prstDash val="solid"/>
              <a:miter lim="800000"/>
              <a:headEnd len="sm" w="sm" type="none"/>
              <a:tailEnd len="med" w="med" type="triangle"/>
            </a:ln>
          </p:spPr>
        </p:cxnSp>
        <p:cxnSp>
          <p:nvCxnSpPr>
            <p:cNvPr id="135" name="Google Shape;135;p4"/>
            <p:cNvCxnSpPr/>
            <p:nvPr/>
          </p:nvCxnSpPr>
          <p:spPr>
            <a:xfrm rot="10800000">
              <a:off x="4133374" y="3550472"/>
              <a:ext cx="361200" cy="242400"/>
            </a:xfrm>
            <a:prstGeom prst="straightConnector1">
              <a:avLst/>
            </a:prstGeom>
            <a:noFill/>
            <a:ln cap="flat" cmpd="sng" w="28575">
              <a:solidFill>
                <a:srgbClr val="FFFF00"/>
              </a:solidFill>
              <a:prstDash val="solid"/>
              <a:miter lim="800000"/>
              <a:headEnd len="sm" w="sm" type="none"/>
              <a:tailEnd len="med" w="med" type="triangle"/>
            </a:ln>
          </p:spPr>
        </p:cxnSp>
        <p:cxnSp>
          <p:nvCxnSpPr>
            <p:cNvPr id="136" name="Google Shape;136;p4"/>
            <p:cNvCxnSpPr/>
            <p:nvPr/>
          </p:nvCxnSpPr>
          <p:spPr>
            <a:xfrm>
              <a:off x="2274115" y="3758397"/>
              <a:ext cx="142200" cy="449100"/>
            </a:xfrm>
            <a:prstGeom prst="straightConnector1">
              <a:avLst/>
            </a:prstGeom>
            <a:noFill/>
            <a:ln cap="flat" cmpd="sng" w="28575">
              <a:solidFill>
                <a:srgbClr val="ED7D31"/>
              </a:solidFill>
              <a:prstDash val="solid"/>
              <a:miter lim="800000"/>
              <a:headEnd len="sm" w="sm" type="none"/>
              <a:tailEnd len="med" w="med" type="triangle"/>
            </a:ln>
          </p:spPr>
        </p:cxnSp>
        <p:cxnSp>
          <p:nvCxnSpPr>
            <p:cNvPr id="137" name="Google Shape;137;p4"/>
            <p:cNvCxnSpPr/>
            <p:nvPr/>
          </p:nvCxnSpPr>
          <p:spPr>
            <a:xfrm flipH="1">
              <a:off x="1189315" y="4421851"/>
              <a:ext cx="1084800" cy="360600"/>
            </a:xfrm>
            <a:prstGeom prst="straightConnector1">
              <a:avLst/>
            </a:prstGeom>
            <a:noFill/>
            <a:ln cap="flat" cmpd="sng" w="28575">
              <a:solidFill>
                <a:srgbClr val="ED7D31"/>
              </a:solidFill>
              <a:prstDash val="solid"/>
              <a:miter lim="800000"/>
              <a:headEnd len="sm" w="sm" type="none"/>
              <a:tailEnd len="med" w="med" type="triangle"/>
            </a:ln>
          </p:spPr>
        </p:cxnSp>
        <p:cxnSp>
          <p:nvCxnSpPr>
            <p:cNvPr id="138" name="Google Shape;138;p4"/>
            <p:cNvCxnSpPr/>
            <p:nvPr/>
          </p:nvCxnSpPr>
          <p:spPr>
            <a:xfrm flipH="1" rot="10800000">
              <a:off x="932917" y="2732851"/>
              <a:ext cx="198000" cy="1689000"/>
            </a:xfrm>
            <a:prstGeom prst="straightConnector1">
              <a:avLst/>
            </a:prstGeom>
            <a:noFill/>
            <a:ln cap="flat" cmpd="sng" w="28575">
              <a:solidFill>
                <a:srgbClr val="ED7D31"/>
              </a:solidFill>
              <a:prstDash val="solid"/>
              <a:miter lim="800000"/>
              <a:headEnd len="sm" w="sm" type="none"/>
              <a:tailEnd len="med" w="med" type="triangle"/>
            </a:ln>
          </p:spPr>
        </p:cxnSp>
        <p:cxnSp>
          <p:nvCxnSpPr>
            <p:cNvPr id="139" name="Google Shape;139;p4"/>
            <p:cNvCxnSpPr/>
            <p:nvPr/>
          </p:nvCxnSpPr>
          <p:spPr>
            <a:xfrm flipH="1" rot="10800000">
              <a:off x="757238" y="5467575"/>
              <a:ext cx="102600" cy="961800"/>
            </a:xfrm>
            <a:prstGeom prst="straightConnector1">
              <a:avLst/>
            </a:prstGeom>
            <a:noFill/>
            <a:ln cap="flat" cmpd="sng" w="28575">
              <a:solidFill>
                <a:srgbClr val="ED7D31"/>
              </a:solidFill>
              <a:prstDash val="solid"/>
              <a:miter lim="800000"/>
              <a:headEnd len="sm" w="sm" type="none"/>
              <a:tailEnd len="med" w="med" type="triangle"/>
            </a:ln>
          </p:spPr>
        </p:cxnSp>
        <p:cxnSp>
          <p:nvCxnSpPr>
            <p:cNvPr id="140" name="Google Shape;140;p4"/>
            <p:cNvCxnSpPr/>
            <p:nvPr/>
          </p:nvCxnSpPr>
          <p:spPr>
            <a:xfrm flipH="1" rot="10800000">
              <a:off x="1181724" y="4782440"/>
              <a:ext cx="577800" cy="182400"/>
            </a:xfrm>
            <a:prstGeom prst="straightConnector1">
              <a:avLst/>
            </a:prstGeom>
            <a:noFill/>
            <a:ln cap="flat" cmpd="sng" w="28575">
              <a:solidFill>
                <a:srgbClr val="ED7D31"/>
              </a:solidFill>
              <a:prstDash val="solid"/>
              <a:miter lim="800000"/>
              <a:headEnd len="sm" w="sm" type="none"/>
              <a:tailEnd len="med" w="med" type="triangle"/>
            </a:ln>
          </p:spPr>
        </p:cxnSp>
        <p:cxnSp>
          <p:nvCxnSpPr>
            <p:cNvPr id="141" name="Google Shape;141;p4"/>
            <p:cNvCxnSpPr/>
            <p:nvPr/>
          </p:nvCxnSpPr>
          <p:spPr>
            <a:xfrm>
              <a:off x="2136688" y="4782320"/>
              <a:ext cx="303300" cy="1237200"/>
            </a:xfrm>
            <a:prstGeom prst="straightConnector1">
              <a:avLst/>
            </a:prstGeom>
            <a:noFill/>
            <a:ln cap="flat" cmpd="sng" w="28575">
              <a:solidFill>
                <a:srgbClr val="ED7D31"/>
              </a:solidFill>
              <a:prstDash val="solid"/>
              <a:miter lim="800000"/>
              <a:headEnd len="sm" w="sm" type="none"/>
              <a:tailEnd len="med" w="med" type="triangle"/>
            </a:ln>
          </p:spPr>
        </p:cxnSp>
        <p:cxnSp>
          <p:nvCxnSpPr>
            <p:cNvPr id="142" name="Google Shape;142;p4"/>
            <p:cNvCxnSpPr/>
            <p:nvPr/>
          </p:nvCxnSpPr>
          <p:spPr>
            <a:xfrm rot="10800000">
              <a:off x="4960413" y="4421757"/>
              <a:ext cx="317100" cy="1195200"/>
            </a:xfrm>
            <a:prstGeom prst="straightConnector1">
              <a:avLst/>
            </a:prstGeom>
            <a:noFill/>
            <a:ln cap="flat" cmpd="sng" w="28575">
              <a:solidFill>
                <a:srgbClr val="ED7D31"/>
              </a:solidFill>
              <a:prstDash val="solid"/>
              <a:miter lim="800000"/>
              <a:headEnd len="sm" w="sm" type="none"/>
              <a:tailEnd len="med" w="med" type="triangle"/>
            </a:ln>
          </p:spPr>
        </p:cxnSp>
        <p:cxnSp>
          <p:nvCxnSpPr>
            <p:cNvPr id="143" name="Google Shape;143;p4"/>
            <p:cNvCxnSpPr/>
            <p:nvPr/>
          </p:nvCxnSpPr>
          <p:spPr>
            <a:xfrm rot="10800000">
              <a:off x="4157619" y="3500225"/>
              <a:ext cx="699900" cy="455100"/>
            </a:xfrm>
            <a:prstGeom prst="straightConnector1">
              <a:avLst/>
            </a:prstGeom>
            <a:noFill/>
            <a:ln cap="flat" cmpd="sng" w="28575">
              <a:solidFill>
                <a:srgbClr val="ED7D31"/>
              </a:solidFill>
              <a:prstDash val="solid"/>
              <a:miter lim="800000"/>
              <a:headEnd len="sm" w="sm" type="none"/>
              <a:tailEnd len="med" w="med" type="triangle"/>
            </a:ln>
          </p:spPr>
        </p:cxnSp>
        <p:cxnSp>
          <p:nvCxnSpPr>
            <p:cNvPr id="144" name="Google Shape;144;p4"/>
            <p:cNvCxnSpPr/>
            <p:nvPr/>
          </p:nvCxnSpPr>
          <p:spPr>
            <a:xfrm flipH="1">
              <a:off x="2936166" y="3511574"/>
              <a:ext cx="719400" cy="170400"/>
            </a:xfrm>
            <a:prstGeom prst="straightConnector1">
              <a:avLst/>
            </a:prstGeom>
            <a:noFill/>
            <a:ln cap="flat" cmpd="sng" w="28575">
              <a:solidFill>
                <a:srgbClr val="ED7D31"/>
              </a:solidFill>
              <a:prstDash val="solid"/>
              <a:miter lim="800000"/>
              <a:headEnd len="sm" w="sm" type="none"/>
              <a:tailEnd len="med" w="med" type="triangle"/>
            </a:ln>
          </p:spPr>
        </p:cxnSp>
        <p:cxnSp>
          <p:nvCxnSpPr>
            <p:cNvPr id="145" name="Google Shape;145;p4"/>
            <p:cNvCxnSpPr/>
            <p:nvPr/>
          </p:nvCxnSpPr>
          <p:spPr>
            <a:xfrm rot="10800000">
              <a:off x="3751445" y="2520198"/>
              <a:ext cx="349500" cy="624900"/>
            </a:xfrm>
            <a:prstGeom prst="straightConnector1">
              <a:avLst/>
            </a:prstGeom>
            <a:noFill/>
            <a:ln cap="flat" cmpd="sng" w="28575">
              <a:solidFill>
                <a:srgbClr val="00B0F0"/>
              </a:solidFill>
              <a:prstDash val="solid"/>
              <a:miter lim="800000"/>
              <a:headEnd len="sm" w="sm" type="none"/>
              <a:tailEnd len="med" w="med" type="triangle"/>
            </a:ln>
          </p:spPr>
        </p:cxnSp>
        <p:sp>
          <p:nvSpPr>
            <p:cNvPr id="146" name="Google Shape;146;p4"/>
            <p:cNvSpPr/>
            <p:nvPr/>
          </p:nvSpPr>
          <p:spPr>
            <a:xfrm rot="-725685">
              <a:off x="7946889" y="1485810"/>
              <a:ext cx="188995" cy="254662"/>
            </a:xfrm>
            <a:prstGeom prst="rect">
              <a:avLst/>
            </a:prstGeom>
            <a:solidFill>
              <a:srgbClr val="4472C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7" name="Google Shape;147;p4"/>
            <p:cNvSpPr/>
            <p:nvPr/>
          </p:nvSpPr>
          <p:spPr>
            <a:xfrm rot="-728592">
              <a:off x="7948307" y="328199"/>
              <a:ext cx="198236" cy="212002"/>
            </a:xfrm>
            <a:prstGeom prst="rect">
              <a:avLst/>
            </a:prstGeom>
            <a:solidFill>
              <a:srgbClr val="ED7D31"/>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8" name="Google Shape;148;p4"/>
            <p:cNvSpPr/>
            <p:nvPr/>
          </p:nvSpPr>
          <p:spPr>
            <a:xfrm rot="-728592">
              <a:off x="7917716" y="699276"/>
              <a:ext cx="198236" cy="212002"/>
            </a:xfrm>
            <a:prstGeom prst="rect">
              <a:avLst/>
            </a:prstGeom>
            <a:solidFill>
              <a:srgbClr val="FFC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9" name="Google Shape;149;p4"/>
            <p:cNvSpPr/>
            <p:nvPr/>
          </p:nvSpPr>
          <p:spPr>
            <a:xfrm rot="-728592">
              <a:off x="7942271" y="1069482"/>
              <a:ext cx="198236" cy="212002"/>
            </a:xfrm>
            <a:prstGeom prst="rect">
              <a:avLst/>
            </a:prstGeom>
            <a:solidFill>
              <a:srgbClr val="FF0000"/>
            </a:solidFill>
            <a:ln cap="flat" cmpd="sng" w="190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0" name="Google Shape;150;p4"/>
            <p:cNvSpPr txBox="1"/>
            <p:nvPr/>
          </p:nvSpPr>
          <p:spPr>
            <a:xfrm>
              <a:off x="8272463" y="249637"/>
              <a:ext cx="15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Buvette</a:t>
              </a:r>
              <a:endParaRPr b="0" i="0" sz="1400" u="none" cap="none" strike="noStrike">
                <a:solidFill>
                  <a:schemeClr val="lt1"/>
                </a:solidFill>
                <a:latin typeface="Arial"/>
                <a:ea typeface="Arial"/>
                <a:cs typeface="Arial"/>
                <a:sym typeface="Arial"/>
              </a:endParaRPr>
            </a:p>
          </p:txBody>
        </p:sp>
        <p:sp>
          <p:nvSpPr>
            <p:cNvPr id="151" name="Google Shape;151;p4"/>
            <p:cNvSpPr txBox="1"/>
            <p:nvPr/>
          </p:nvSpPr>
          <p:spPr>
            <a:xfrm>
              <a:off x="8272462" y="653005"/>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Retrait dossards</a:t>
              </a:r>
              <a:endParaRPr b="0" i="0" sz="1400" u="none" cap="none" strike="noStrike">
                <a:solidFill>
                  <a:schemeClr val="lt1"/>
                </a:solidFill>
                <a:latin typeface="Arial"/>
                <a:ea typeface="Arial"/>
                <a:cs typeface="Arial"/>
                <a:sym typeface="Arial"/>
              </a:endParaRPr>
            </a:p>
          </p:txBody>
        </p:sp>
        <p:sp>
          <p:nvSpPr>
            <p:cNvPr id="152" name="Google Shape;152;p4"/>
            <p:cNvSpPr txBox="1"/>
            <p:nvPr/>
          </p:nvSpPr>
          <p:spPr>
            <a:xfrm>
              <a:off x="8272462" y="1068581"/>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Secours</a:t>
              </a:r>
              <a:endParaRPr b="0" i="0" sz="1400" u="none" cap="none" strike="noStrike">
                <a:solidFill>
                  <a:schemeClr val="lt1"/>
                </a:solidFill>
                <a:latin typeface="Arial"/>
                <a:ea typeface="Arial"/>
                <a:cs typeface="Arial"/>
                <a:sym typeface="Arial"/>
              </a:endParaRPr>
            </a:p>
          </p:txBody>
        </p:sp>
        <p:sp>
          <p:nvSpPr>
            <p:cNvPr id="153" name="Google Shape;153;p4"/>
            <p:cNvSpPr txBox="1"/>
            <p:nvPr/>
          </p:nvSpPr>
          <p:spPr>
            <a:xfrm>
              <a:off x="8272462" y="1468801"/>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Ravitaillement</a:t>
              </a:r>
              <a:endParaRPr b="0" i="0" sz="1400" u="none" cap="none" strike="noStrike">
                <a:solidFill>
                  <a:schemeClr val="lt1"/>
                </a:solidFill>
                <a:latin typeface="Arial"/>
                <a:ea typeface="Arial"/>
                <a:cs typeface="Arial"/>
                <a:sym typeface="Arial"/>
              </a:endParaRPr>
            </a:p>
          </p:txBody>
        </p:sp>
        <p:sp>
          <p:nvSpPr>
            <p:cNvPr id="154" name="Google Shape;154;p4"/>
            <p:cNvSpPr/>
            <p:nvPr/>
          </p:nvSpPr>
          <p:spPr>
            <a:xfrm rot="-725685">
              <a:off x="3374756" y="2883404"/>
              <a:ext cx="188995" cy="254662"/>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 name="Google Shape;155;p4"/>
            <p:cNvSpPr/>
            <p:nvPr/>
          </p:nvSpPr>
          <p:spPr>
            <a:xfrm rot="-725685">
              <a:off x="7962165" y="1944967"/>
              <a:ext cx="188995" cy="254662"/>
            </a:xfrm>
            <a:prstGeom prst="rect">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 name="Google Shape;156;p4"/>
            <p:cNvSpPr txBox="1"/>
            <p:nvPr/>
          </p:nvSpPr>
          <p:spPr>
            <a:xfrm>
              <a:off x="8272462" y="1927958"/>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Air protocolaire</a:t>
              </a:r>
              <a:endParaRPr b="0" i="0" sz="1400" u="none" cap="none" strike="noStrike">
                <a:solidFill>
                  <a:schemeClr val="lt1"/>
                </a:solidFill>
                <a:latin typeface="Arial"/>
                <a:ea typeface="Arial"/>
                <a:cs typeface="Arial"/>
                <a:sym typeface="Arial"/>
              </a:endParaRPr>
            </a:p>
          </p:txBody>
        </p:sp>
        <p:cxnSp>
          <p:nvCxnSpPr>
            <p:cNvPr id="157" name="Google Shape;157;p4"/>
            <p:cNvCxnSpPr/>
            <p:nvPr/>
          </p:nvCxnSpPr>
          <p:spPr>
            <a:xfrm>
              <a:off x="7922286" y="2520062"/>
              <a:ext cx="304800" cy="0"/>
            </a:xfrm>
            <a:prstGeom prst="straightConnector1">
              <a:avLst/>
            </a:prstGeom>
            <a:noFill/>
            <a:ln cap="flat" cmpd="sng" w="76200">
              <a:solidFill>
                <a:srgbClr val="FFFF00"/>
              </a:solidFill>
              <a:prstDash val="solid"/>
              <a:miter lim="800000"/>
              <a:headEnd len="sm" w="sm" type="none"/>
              <a:tailEnd len="sm" w="sm" type="none"/>
            </a:ln>
          </p:spPr>
        </p:cxnSp>
        <p:sp>
          <p:nvSpPr>
            <p:cNvPr id="158" name="Google Shape;158;p4"/>
            <p:cNvSpPr txBox="1"/>
            <p:nvPr/>
          </p:nvSpPr>
          <p:spPr>
            <a:xfrm>
              <a:off x="8272462" y="2335396"/>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Ligne d’arrivée</a:t>
              </a:r>
              <a:endParaRPr b="0" i="0" sz="1400" u="none" cap="none" strike="noStrike">
                <a:solidFill>
                  <a:schemeClr val="lt1"/>
                </a:solidFill>
                <a:latin typeface="Arial"/>
                <a:ea typeface="Arial"/>
                <a:cs typeface="Arial"/>
                <a:sym typeface="Arial"/>
              </a:endParaRPr>
            </a:p>
          </p:txBody>
        </p:sp>
        <p:cxnSp>
          <p:nvCxnSpPr>
            <p:cNvPr id="159" name="Google Shape;159;p4"/>
            <p:cNvCxnSpPr/>
            <p:nvPr/>
          </p:nvCxnSpPr>
          <p:spPr>
            <a:xfrm flipH="1" rot="10800000">
              <a:off x="7917523" y="2921620"/>
              <a:ext cx="295500" cy="115200"/>
            </a:xfrm>
            <a:prstGeom prst="straightConnector1">
              <a:avLst/>
            </a:prstGeom>
            <a:noFill/>
            <a:ln cap="flat" cmpd="sng" w="76200">
              <a:solidFill>
                <a:srgbClr val="00B050"/>
              </a:solidFill>
              <a:prstDash val="solid"/>
              <a:miter lim="800000"/>
              <a:headEnd len="sm" w="sm" type="none"/>
              <a:tailEnd len="sm" w="sm" type="none"/>
            </a:ln>
          </p:spPr>
        </p:cxnSp>
        <p:sp>
          <p:nvSpPr>
            <p:cNvPr id="160" name="Google Shape;160;p4"/>
            <p:cNvSpPr txBox="1"/>
            <p:nvPr/>
          </p:nvSpPr>
          <p:spPr>
            <a:xfrm>
              <a:off x="8285797" y="2742834"/>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Départ coureurs</a:t>
              </a:r>
              <a:endParaRPr b="0" i="0" sz="1400" u="none" cap="none" strike="noStrike">
                <a:solidFill>
                  <a:schemeClr val="lt1"/>
                </a:solidFill>
                <a:latin typeface="Arial"/>
                <a:ea typeface="Arial"/>
                <a:cs typeface="Arial"/>
                <a:sym typeface="Arial"/>
              </a:endParaRPr>
            </a:p>
          </p:txBody>
        </p:sp>
        <p:cxnSp>
          <p:nvCxnSpPr>
            <p:cNvPr id="161" name="Google Shape;161;p4"/>
            <p:cNvCxnSpPr/>
            <p:nvPr/>
          </p:nvCxnSpPr>
          <p:spPr>
            <a:xfrm rot="10800000">
              <a:off x="7867532" y="3511574"/>
              <a:ext cx="338100" cy="0"/>
            </a:xfrm>
            <a:prstGeom prst="straightConnector1">
              <a:avLst/>
            </a:prstGeom>
            <a:noFill/>
            <a:ln cap="flat" cmpd="sng" w="76200">
              <a:solidFill>
                <a:srgbClr val="7030A0"/>
              </a:solidFill>
              <a:prstDash val="solid"/>
              <a:miter lim="800000"/>
              <a:headEnd len="sm" w="sm" type="none"/>
              <a:tailEnd len="sm" w="sm" type="none"/>
            </a:ln>
          </p:spPr>
        </p:cxnSp>
        <p:sp>
          <p:nvSpPr>
            <p:cNvPr id="162" name="Google Shape;162;p4"/>
            <p:cNvSpPr txBox="1"/>
            <p:nvPr/>
          </p:nvSpPr>
          <p:spPr>
            <a:xfrm>
              <a:off x="8285797" y="3289789"/>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Départ VTT</a:t>
              </a:r>
              <a:endParaRPr b="0" i="0" sz="1400" u="none" cap="none" strike="noStrike">
                <a:solidFill>
                  <a:schemeClr val="lt1"/>
                </a:solidFill>
                <a:latin typeface="Arial"/>
                <a:ea typeface="Arial"/>
                <a:cs typeface="Arial"/>
                <a:sym typeface="Arial"/>
              </a:endParaRPr>
            </a:p>
          </p:txBody>
        </p:sp>
        <p:sp>
          <p:nvSpPr>
            <p:cNvPr id="163" name="Google Shape;163;p4"/>
            <p:cNvSpPr/>
            <p:nvPr/>
          </p:nvSpPr>
          <p:spPr>
            <a:xfrm>
              <a:off x="3451965" y="1785047"/>
              <a:ext cx="159600" cy="371400"/>
            </a:xfrm>
            <a:prstGeom prst="triangle">
              <a:avLst>
                <a:gd fmla="val 50000" name="adj"/>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4"/>
            <p:cNvSpPr/>
            <p:nvPr/>
          </p:nvSpPr>
          <p:spPr>
            <a:xfrm>
              <a:off x="3592014" y="2578322"/>
              <a:ext cx="159600" cy="359700"/>
            </a:xfrm>
            <a:prstGeom prst="triangle">
              <a:avLst>
                <a:gd fmla="val 50000" name="adj"/>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 name="Google Shape;165;p4"/>
            <p:cNvSpPr/>
            <p:nvPr/>
          </p:nvSpPr>
          <p:spPr>
            <a:xfrm>
              <a:off x="2390273" y="3257527"/>
              <a:ext cx="159600" cy="359700"/>
            </a:xfrm>
            <a:prstGeom prst="triangle">
              <a:avLst>
                <a:gd fmla="val 50000" name="adj"/>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4"/>
            <p:cNvSpPr/>
            <p:nvPr/>
          </p:nvSpPr>
          <p:spPr>
            <a:xfrm>
              <a:off x="3216098" y="3051781"/>
              <a:ext cx="159600" cy="371400"/>
            </a:xfrm>
            <a:prstGeom prst="triangle">
              <a:avLst>
                <a:gd fmla="val 50000" name="adj"/>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7" name="Google Shape;167;p4"/>
            <p:cNvSpPr/>
            <p:nvPr/>
          </p:nvSpPr>
          <p:spPr>
            <a:xfrm>
              <a:off x="7940703" y="3802900"/>
              <a:ext cx="159600" cy="359700"/>
            </a:xfrm>
            <a:prstGeom prst="triangle">
              <a:avLst>
                <a:gd fmla="val 50000" name="adj"/>
              </a:avLst>
            </a:prstGeom>
            <a:solidFill>
              <a:srgbClr val="FFFF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 name="Google Shape;168;p4"/>
            <p:cNvSpPr txBox="1"/>
            <p:nvPr/>
          </p:nvSpPr>
          <p:spPr>
            <a:xfrm>
              <a:off x="8236769" y="3830150"/>
              <a:ext cx="2700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enceinte</a:t>
              </a:r>
              <a:endParaRPr b="0" i="0" sz="1400" u="none" cap="none" strike="noStrike">
                <a:solidFill>
                  <a:schemeClr val="lt1"/>
                </a:solidFill>
                <a:latin typeface="Arial"/>
                <a:ea typeface="Arial"/>
                <a:cs typeface="Arial"/>
                <a:sym typeface="Arial"/>
              </a:endParaRPr>
            </a:p>
          </p:txBody>
        </p:sp>
      </p:grpSp>
      <p:sp>
        <p:nvSpPr>
          <p:cNvPr id="169" name="Google Shape;169;p4"/>
          <p:cNvSpPr txBox="1"/>
          <p:nvPr/>
        </p:nvSpPr>
        <p:spPr>
          <a:xfrm>
            <a:off x="192139" y="312126"/>
            <a:ext cx="8424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Départ/Arrivée</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5"/>
          <p:cNvSpPr txBox="1"/>
          <p:nvPr/>
        </p:nvSpPr>
        <p:spPr>
          <a:xfrm>
            <a:off x="611560" y="858610"/>
            <a:ext cx="7632848" cy="15121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050"/>
              <a:buFont typeface="Noto Sans Symbols"/>
              <a:buNone/>
            </a:pPr>
            <a:r>
              <a:t/>
            </a:r>
            <a:endParaRPr b="0" i="0" sz="1400" u="none" cap="none" strike="noStrike">
              <a:solidFill>
                <a:schemeClr val="accent2"/>
              </a:solidFill>
              <a:latin typeface="Calibri"/>
              <a:ea typeface="Calibri"/>
              <a:cs typeface="Calibri"/>
              <a:sym typeface="Calibri"/>
            </a:endParaRPr>
          </a:p>
          <a:p>
            <a:pPr indent="0" lvl="0" marL="0" marR="0" rtl="0" algn="l">
              <a:lnSpc>
                <a:spcPct val="100000"/>
              </a:lnSpc>
              <a:spcBef>
                <a:spcPts val="480"/>
              </a:spcBef>
              <a:spcAft>
                <a:spcPts val="0"/>
              </a:spcAft>
              <a:buClr>
                <a:schemeClr val="accent1"/>
              </a:buClr>
              <a:buSzPts val="1800"/>
              <a:buFont typeface="Noto Sans Symbols"/>
              <a:buNone/>
            </a:pPr>
            <a:r>
              <a:rPr b="0" i="0" lang="fr-FR" sz="24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5" name="Google Shape;175;p5"/>
          <p:cNvSpPr txBox="1"/>
          <p:nvPr/>
        </p:nvSpPr>
        <p:spPr>
          <a:xfrm>
            <a:off x="1655676" y="25053"/>
            <a:ext cx="525658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Les parcours</a:t>
            </a:r>
            <a:endParaRPr b="1" i="0" sz="4000" u="none" cap="none" strike="noStrike">
              <a:solidFill>
                <a:schemeClr val="lt1"/>
              </a:solidFill>
              <a:latin typeface="Calibri"/>
              <a:ea typeface="Calibri"/>
              <a:cs typeface="Calibri"/>
              <a:sym typeface="Calibri"/>
            </a:endParaRPr>
          </a:p>
        </p:txBody>
      </p:sp>
      <p:sp>
        <p:nvSpPr>
          <p:cNvPr id="176" name="Google Shape;176;p5"/>
          <p:cNvSpPr txBox="1"/>
          <p:nvPr/>
        </p:nvSpPr>
        <p:spPr>
          <a:xfrm>
            <a:off x="1364279" y="1576858"/>
            <a:ext cx="28083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Boucle de 1,5 Km</a:t>
            </a:r>
            <a:endParaRPr b="0" i="0" sz="1800" u="none" cap="none" strike="noStrike">
              <a:solidFill>
                <a:schemeClr val="lt1"/>
              </a:solidFill>
              <a:latin typeface="Calibri"/>
              <a:ea typeface="Calibri"/>
              <a:cs typeface="Calibri"/>
              <a:sym typeface="Calibri"/>
            </a:endParaRPr>
          </a:p>
        </p:txBody>
      </p:sp>
      <p:sp>
        <p:nvSpPr>
          <p:cNvPr id="177" name="Google Shape;177;p5"/>
          <p:cNvSpPr txBox="1"/>
          <p:nvPr/>
        </p:nvSpPr>
        <p:spPr>
          <a:xfrm>
            <a:off x="1369993" y="5630053"/>
            <a:ext cx="28083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Boucle de 3 Km</a:t>
            </a:r>
            <a:endParaRPr b="0" i="0" sz="1800" u="none" cap="none" strike="noStrike">
              <a:solidFill>
                <a:schemeClr val="lt1"/>
              </a:solidFill>
              <a:latin typeface="Calibri"/>
              <a:ea typeface="Calibri"/>
              <a:cs typeface="Calibri"/>
              <a:sym typeface="Calibri"/>
            </a:endParaRPr>
          </a:p>
        </p:txBody>
      </p:sp>
      <p:sp>
        <p:nvSpPr>
          <p:cNvPr id="178" name="Google Shape;178;p5"/>
          <p:cNvSpPr txBox="1"/>
          <p:nvPr/>
        </p:nvSpPr>
        <p:spPr>
          <a:xfrm>
            <a:off x="611541" y="3053229"/>
            <a:ext cx="8136900" cy="954300"/>
          </a:xfrm>
          <a:prstGeom prst="rect">
            <a:avLst/>
          </a:prstGeom>
          <a:noFill/>
          <a:ln>
            <a:noFill/>
          </a:ln>
        </p:spPr>
        <p:txBody>
          <a:bodyPr anchorCtr="0" anchor="t" bIns="45700" lIns="91425" spcFirstLastPara="1" rIns="91425" wrap="square" tIns="45700">
            <a:spAutoFit/>
          </a:bodyPr>
          <a:lstStyle/>
          <a:p>
            <a:pPr indent="-2603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Calibri"/>
                <a:ea typeface="Calibri"/>
                <a:cs typeface="Calibri"/>
                <a:sym typeface="Calibri"/>
              </a:rPr>
              <a:t>Course Mini-Poussins                             1 boucle de 1,5 km     </a:t>
            </a:r>
            <a:endParaRPr b="0" i="0" sz="1000" u="none" cap="none" strike="noStrike">
              <a:solidFill>
                <a:srgbClr val="000000"/>
              </a:solidFill>
              <a:latin typeface="Arial"/>
              <a:ea typeface="Arial"/>
              <a:cs typeface="Arial"/>
              <a:sym typeface="Arial"/>
            </a:endParaRPr>
          </a:p>
          <a:p>
            <a:pPr indent="-2603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Calibri"/>
                <a:ea typeface="Calibri"/>
                <a:cs typeface="Calibri"/>
                <a:sym typeface="Calibri"/>
              </a:rPr>
              <a:t>Course Poussins-Pupilles                       1 boucle de 3 km</a:t>
            </a:r>
            <a:endParaRPr b="0" i="0" sz="1000" u="none" cap="none" strike="noStrike">
              <a:solidFill>
                <a:srgbClr val="000000"/>
              </a:solidFill>
              <a:latin typeface="Arial"/>
              <a:ea typeface="Arial"/>
              <a:cs typeface="Arial"/>
              <a:sym typeface="Arial"/>
            </a:endParaRPr>
          </a:p>
          <a:p>
            <a:pPr indent="-2603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Calibri"/>
                <a:ea typeface="Calibri"/>
                <a:cs typeface="Calibri"/>
                <a:sym typeface="Calibri"/>
              </a:rPr>
              <a:t>Course Benjamins Minimes                  2 boucles de 3 km</a:t>
            </a:r>
            <a:endParaRPr b="0" i="0" sz="1000" u="none" cap="none" strike="noStrike">
              <a:solidFill>
                <a:srgbClr val="000000"/>
              </a:solidFill>
              <a:latin typeface="Arial"/>
              <a:ea typeface="Arial"/>
              <a:cs typeface="Arial"/>
              <a:sym typeface="Arial"/>
            </a:endParaRPr>
          </a:p>
          <a:p>
            <a:pPr indent="-260350" lvl="0" marL="285750" marR="0" rtl="0" algn="l">
              <a:lnSpc>
                <a:spcPct val="100000"/>
              </a:lnSpc>
              <a:spcBef>
                <a:spcPts val="0"/>
              </a:spcBef>
              <a:spcAft>
                <a:spcPts val="0"/>
              </a:spcAft>
              <a:buClr>
                <a:schemeClr val="lt1"/>
              </a:buClr>
              <a:buSzPts val="1400"/>
              <a:buFont typeface="Arial"/>
              <a:buChar char="•"/>
            </a:pPr>
            <a:r>
              <a:rPr b="0" i="0" lang="fr-FR" sz="1400" u="none" cap="none" strike="noStrike">
                <a:solidFill>
                  <a:schemeClr val="lt1"/>
                </a:solidFill>
                <a:latin typeface="Calibri"/>
                <a:ea typeface="Calibri"/>
                <a:cs typeface="Calibri"/>
                <a:sym typeface="Calibri"/>
              </a:rPr>
              <a:t>Course S (de Cadet à Master)               </a:t>
            </a:r>
            <a:r>
              <a:rPr lang="fr-FR">
                <a:solidFill>
                  <a:schemeClr val="lt1"/>
                </a:solidFill>
                <a:latin typeface="Calibri"/>
                <a:ea typeface="Calibri"/>
                <a:cs typeface="Calibri"/>
                <a:sym typeface="Calibri"/>
              </a:rPr>
              <a:t>4</a:t>
            </a:r>
            <a:r>
              <a:rPr b="0" i="0" lang="fr-FR" sz="1400" u="none" cap="none" strike="noStrike">
                <a:solidFill>
                  <a:schemeClr val="lt1"/>
                </a:solidFill>
                <a:latin typeface="Calibri"/>
                <a:ea typeface="Calibri"/>
                <a:cs typeface="Calibri"/>
                <a:sym typeface="Calibri"/>
              </a:rPr>
              <a:t> boucles de 3 km</a:t>
            </a:r>
            <a:endParaRPr b="0" i="0" sz="1400" u="none" cap="none" strike="noStrike">
              <a:solidFill>
                <a:schemeClr val="lt1"/>
              </a:solidFill>
              <a:latin typeface="Calibri"/>
              <a:ea typeface="Calibri"/>
              <a:cs typeface="Calibri"/>
              <a:sym typeface="Calibri"/>
            </a:endParaRPr>
          </a:p>
        </p:txBody>
      </p:sp>
      <p:pic>
        <p:nvPicPr>
          <p:cNvPr id="179" name="Google Shape;179;p5"/>
          <p:cNvPicPr preferRelativeResize="0"/>
          <p:nvPr/>
        </p:nvPicPr>
        <p:blipFill rotWithShape="1">
          <a:blip r:embed="rId4">
            <a:alphaModFix/>
          </a:blip>
          <a:srcRect b="0" l="0" r="0" t="0"/>
          <a:stretch/>
        </p:blipFill>
        <p:spPr>
          <a:xfrm>
            <a:off x="4231500" y="784838"/>
            <a:ext cx="2404239" cy="2216500"/>
          </a:xfrm>
          <a:prstGeom prst="rect">
            <a:avLst/>
          </a:prstGeom>
          <a:noFill/>
          <a:ln>
            <a:noFill/>
          </a:ln>
        </p:spPr>
      </p:pic>
      <p:pic>
        <p:nvPicPr>
          <p:cNvPr id="180" name="Google Shape;180;p5"/>
          <p:cNvPicPr preferRelativeResize="0"/>
          <p:nvPr/>
        </p:nvPicPr>
        <p:blipFill rotWithShape="1">
          <a:blip r:embed="rId5">
            <a:alphaModFix/>
          </a:blip>
          <a:srcRect b="0" l="0" r="0" t="0"/>
          <a:stretch/>
        </p:blipFill>
        <p:spPr>
          <a:xfrm>
            <a:off x="4231500" y="4274795"/>
            <a:ext cx="2422426" cy="2493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6"/>
          <p:cNvSpPr txBox="1"/>
          <p:nvPr/>
        </p:nvSpPr>
        <p:spPr>
          <a:xfrm>
            <a:off x="323528" y="970735"/>
            <a:ext cx="8928992" cy="58772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186" name="Google Shape;186;p6"/>
          <p:cNvSpPr txBox="1"/>
          <p:nvPr/>
        </p:nvSpPr>
        <p:spPr>
          <a:xfrm>
            <a:off x="539552" y="3212976"/>
            <a:ext cx="806489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fr-FR" sz="6000" u="none" cap="none" strike="noStrike">
                <a:solidFill>
                  <a:schemeClr val="lt1"/>
                </a:solidFill>
                <a:latin typeface="Calibri"/>
                <a:ea typeface="Calibri"/>
                <a:cs typeface="Calibri"/>
                <a:sym typeface="Calibri"/>
              </a:rPr>
              <a:t>Règlement du BIKE&amp;RUN</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7"/>
          <p:cNvSpPr txBox="1"/>
          <p:nvPr/>
        </p:nvSpPr>
        <p:spPr>
          <a:xfrm>
            <a:off x="251520" y="1340768"/>
            <a:ext cx="8784976" cy="60932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192" name="Google Shape;192;p7"/>
          <p:cNvSpPr txBox="1"/>
          <p:nvPr/>
        </p:nvSpPr>
        <p:spPr>
          <a:xfrm>
            <a:off x="503548" y="1124744"/>
            <a:ext cx="82809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1/ Organisation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 Club Génération Trail et Triathlon Blois organise la 4ème édition du Bike and Run de Blois, sous l’égide de la fédération Française de Triathlon.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r>
              <a:rPr b="1" i="0" lang="fr-FR" sz="1800" u="none" cap="none" strike="noStrike">
                <a:solidFill>
                  <a:srgbClr val="FFFF00"/>
                </a:solidFill>
                <a:latin typeface="Calibri"/>
                <a:ea typeface="Calibri"/>
                <a:cs typeface="Calibri"/>
                <a:sym typeface="Calibri"/>
              </a:rPr>
              <a:t>2/ Épreuve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 Bike and Run est une course qui se déroule par équipe de deux concurrents avec un seul vélo tout terrain (VTT). Pendant qu’un équipier court, l’autre pédale.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3/ Engagement.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IL se fait en par inscription en ligne via le site Internet www.protiming.fr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 dossier d’engagement doit comprendre pour la participation aux épreuves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r>
              <a:rPr b="1" i="0" lang="fr-FR" sz="1800" u="none" cap="none" strike="noStrike">
                <a:solidFill>
                  <a:schemeClr val="lt1"/>
                </a:solidFill>
                <a:latin typeface="Calibri"/>
                <a:ea typeface="Calibri"/>
                <a:cs typeface="Calibri"/>
                <a:sym typeface="Calibri"/>
              </a:rPr>
              <a:t>Pour les licenciés : </a:t>
            </a:r>
            <a:r>
              <a:rPr b="0" i="0" lang="fr-FR" sz="1800" u="none" cap="none" strike="noStrike">
                <a:solidFill>
                  <a:schemeClr val="lt1"/>
                </a:solidFill>
                <a:latin typeface="Calibri"/>
                <a:ea typeface="Calibri"/>
                <a:cs typeface="Calibri"/>
                <a:sym typeface="Calibri"/>
              </a:rPr>
              <a:t>la fiche d’inscription, une photocopie de la licence FFTRI 2022 et les frais de participation.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r>
              <a:rPr b="1" i="0" lang="fr-FR" sz="1800" u="none" cap="none" strike="noStrike">
                <a:solidFill>
                  <a:schemeClr val="lt1"/>
                </a:solidFill>
                <a:latin typeface="Calibri"/>
                <a:ea typeface="Calibri"/>
                <a:cs typeface="Calibri"/>
                <a:sym typeface="Calibri"/>
              </a:rPr>
              <a:t>Pour les non-licenciés FFTRI : </a:t>
            </a:r>
            <a:r>
              <a:rPr b="0" i="0" lang="fr-FR" sz="1800" u="none" cap="none" strike="noStrike">
                <a:solidFill>
                  <a:schemeClr val="lt1"/>
                </a:solidFill>
                <a:latin typeface="Calibri"/>
                <a:ea typeface="Calibri"/>
                <a:cs typeface="Calibri"/>
                <a:sym typeface="Calibri"/>
              </a:rPr>
              <a:t>la fiche individuelle d’inscription, un certificat médical précisant l'aptitude à la pratique du triathlon en compétition (ou bike &amp; run, ou vélo et course à pied en compétitions ou tous sports en compétitions), une autorisation parentale pour les mineurs et les frais de participation. Un pass-assurance journée de 2 euros devra également être souscris.</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8"/>
          <p:cNvSpPr txBox="1"/>
          <p:nvPr/>
        </p:nvSpPr>
        <p:spPr>
          <a:xfrm>
            <a:off x="188386" y="1196752"/>
            <a:ext cx="8928992" cy="58772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1"/>
              </a:solidFill>
              <a:latin typeface="Calibri"/>
              <a:ea typeface="Calibri"/>
              <a:cs typeface="Calibri"/>
              <a:sym typeface="Calibri"/>
            </a:endParaRPr>
          </a:p>
        </p:txBody>
      </p:sp>
      <p:sp>
        <p:nvSpPr>
          <p:cNvPr id="198" name="Google Shape;198;p8"/>
          <p:cNvSpPr txBox="1"/>
          <p:nvPr/>
        </p:nvSpPr>
        <p:spPr>
          <a:xfrm>
            <a:off x="368406" y="1211179"/>
            <a:ext cx="85689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La clôture des inscriptions est effective dès que le nombre maximal de participants est atteint : 200 équipes.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En cas d’impossibilité pour un athlète de participer, les droits d’inscription restent acquis à l’organisateur.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4/ Règles de course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Les épreuves Bike &amp; Run se disputent selon les règles édictées par la FFTRI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   </a:t>
            </a:r>
            <a:r>
              <a:rPr b="1" i="0" lang="fr-FR" sz="1800" u="none" cap="none" strike="noStrike">
                <a:solidFill>
                  <a:srgbClr val="FFFF00"/>
                </a:solidFill>
                <a:latin typeface="Calibri"/>
                <a:ea typeface="Calibri"/>
                <a:cs typeface="Calibri"/>
                <a:sym typeface="Calibri"/>
              </a:rPr>
              <a:t>  4.1 Principe de base </a:t>
            </a:r>
            <a:endParaRPr b="1"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Le Bike &amp; Run est une pratique qui consiste à enchaîner le vélo et la course à pied par équipe, avec un seul vélo pour deux équipiers.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4.2 Modalités de course </a:t>
            </a:r>
            <a:endParaRPr b="1"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Permutation libre des équipiers (ils ont toute liberté pour décider de la conduite de la course) et course au contact (équipiers groupés, transfert du vélo </a:t>
            </a:r>
            <a:r>
              <a:rPr b="1" i="0" lang="fr-FR" sz="1800" u="none" cap="none" strike="noStrike">
                <a:solidFill>
                  <a:schemeClr val="lt1"/>
                </a:solidFill>
                <a:latin typeface="Calibri"/>
                <a:ea typeface="Calibri"/>
                <a:cs typeface="Calibri"/>
                <a:sym typeface="Calibri"/>
              </a:rPr>
              <a:t>de la main à la main</a:t>
            </a:r>
            <a:r>
              <a:rPr b="0" i="0" lang="fr-FR"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4.3 Départ </a:t>
            </a:r>
            <a:endParaRPr b="1"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Départ des coureurs à pied sur une boucle pédestre de 200 à 400m ,autour de la piste du stade , les cyclistes ne prennent le départ qu’au passage de leur partenaire devant eux.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4.4 Matériel remis aux concurrents </a:t>
            </a:r>
            <a:endParaRPr b="1"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L’organisateur remettra à chaque équipe, un dossard par concurrent à placer devant, avec 3 points d’attache sur le dossard.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9"/>
          <p:cNvSpPr txBox="1"/>
          <p:nvPr/>
        </p:nvSpPr>
        <p:spPr>
          <a:xfrm>
            <a:off x="107504" y="1700808"/>
            <a:ext cx="8928992" cy="57892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1" i="0" sz="2400" u="none" cap="none" strike="noStrike">
              <a:solidFill>
                <a:schemeClr val="dk2"/>
              </a:solidFill>
              <a:latin typeface="Calibri"/>
              <a:ea typeface="Calibri"/>
              <a:cs typeface="Calibri"/>
              <a:sym typeface="Calibri"/>
            </a:endParaRPr>
          </a:p>
        </p:txBody>
      </p:sp>
      <p:sp>
        <p:nvSpPr>
          <p:cNvPr id="204" name="Google Shape;204;p9"/>
          <p:cNvSpPr txBox="1"/>
          <p:nvPr/>
        </p:nvSpPr>
        <p:spPr>
          <a:xfrm>
            <a:off x="251520" y="764704"/>
            <a:ext cx="8640960" cy="5472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9"/>
          <p:cNvSpPr txBox="1"/>
          <p:nvPr/>
        </p:nvSpPr>
        <p:spPr>
          <a:xfrm>
            <a:off x="355503" y="1124744"/>
            <a:ext cx="8568952" cy="42473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4.5 Conditions de course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a:t>
            </a:r>
            <a:r>
              <a:rPr b="1" i="0" lang="fr-FR" sz="1800" u="none" cap="none" strike="noStrike">
                <a:solidFill>
                  <a:schemeClr val="accent5"/>
                </a:solidFill>
                <a:latin typeface="Calibri"/>
                <a:ea typeface="Calibri"/>
                <a:cs typeface="Calibri"/>
                <a:sym typeface="Calibri"/>
              </a:rPr>
              <a:t>Le port du casque est obligatoire pour tous les concurrents sur l’intégralité du parcours .</a:t>
            </a:r>
            <a:r>
              <a:rPr b="0" i="0" lang="fr-FR" sz="1800" u="none" cap="none" strike="noStrike">
                <a:solidFill>
                  <a:schemeClr val="lt1"/>
                </a:solidFill>
                <a:latin typeface="Calibri"/>
                <a:ea typeface="Calibri"/>
                <a:cs typeface="Calibri"/>
                <a:sym typeface="Calibri"/>
              </a:rPr>
              <a:t> Les concurrents porteront en permanence leur dossard (devant). Un seul concurrent à la fois est autorisé à monter sur le vélo. Le vélo doit effectuer la totalité du parcours. Les membres d’une même équipe doivent obligatoirement traverser la zone de contrôle côte à côte.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4.6 Arrivée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FF00"/>
                </a:solidFill>
                <a:latin typeface="Calibri"/>
                <a:ea typeface="Calibri"/>
                <a:cs typeface="Calibri"/>
                <a:sym typeface="Calibri"/>
              </a:rPr>
              <a:t> </a:t>
            </a:r>
            <a:r>
              <a:rPr b="0" i="0" lang="fr-FR" sz="1800" u="none" cap="none" strike="noStrike">
                <a:solidFill>
                  <a:schemeClr val="lt1"/>
                </a:solidFill>
                <a:latin typeface="Calibri"/>
                <a:ea typeface="Calibri"/>
                <a:cs typeface="Calibri"/>
                <a:sym typeface="Calibri"/>
              </a:rPr>
              <a:t>Une ligne au sol, 100 mètres avant la ligne d’arrivée, détermine une zone sur laquelle les membres d’une même équipe doivent être groupés..  Pour qu’une équipe soit classée, la ligne d’arrivée doit être franchie par les équipiers et le vélo. Le temps du dernier concurrent de l’équipe à passer la ligne d’arrivée servira de référence au classement.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hème Offic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2015-11-29T19:00:05Z</dcterms:created>
  <dc:creator>renard</dc:creator>
</cp:coreProperties>
</file>